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1"/>
  </p:notesMasterIdLst>
  <p:sldIdLst>
    <p:sldId id="256" r:id="rId2"/>
    <p:sldId id="279" r:id="rId3"/>
    <p:sldId id="292" r:id="rId4"/>
    <p:sldId id="271" r:id="rId5"/>
    <p:sldId id="294" r:id="rId6"/>
    <p:sldId id="285" r:id="rId7"/>
    <p:sldId id="293" r:id="rId8"/>
    <p:sldId id="257" r:id="rId9"/>
    <p:sldId id="280" r:id="rId10"/>
    <p:sldId id="286" r:id="rId11"/>
    <p:sldId id="291" r:id="rId12"/>
    <p:sldId id="287" r:id="rId13"/>
    <p:sldId id="289" r:id="rId14"/>
    <p:sldId id="290" r:id="rId15"/>
    <p:sldId id="260" r:id="rId16"/>
    <p:sldId id="262" r:id="rId17"/>
    <p:sldId id="275" r:id="rId18"/>
    <p:sldId id="266"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636"/>
    <a:srgbClr val="2E8686"/>
    <a:srgbClr val="ECE8E2"/>
    <a:srgbClr val="FBC4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4" autoAdjust="0"/>
    <p:restoredTop sz="54370" autoAdjust="0"/>
  </p:normalViewPr>
  <p:slideViewPr>
    <p:cSldViewPr snapToGrid="0">
      <p:cViewPr varScale="1">
        <p:scale>
          <a:sx n="62" d="100"/>
          <a:sy n="62" d="100"/>
        </p:scale>
        <p:origin x="218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EBF948-79D6-4931-B325-7A48BD36B45E}" type="datetimeFigureOut">
              <a:rPr lang="en-GB" smtClean="0"/>
              <a:t>05/12/2024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79A3D1-4866-4B20-9067-E939DD4B85C0}" type="slidenum">
              <a:rPr lang="en-GB" smtClean="0"/>
              <a:t>‹#›</a:t>
            </a:fld>
            <a:endParaRPr lang="en-GB"/>
          </a:p>
        </p:txBody>
      </p:sp>
    </p:spTree>
    <p:extLst>
      <p:ext uri="{BB962C8B-B14F-4D97-AF65-F5344CB8AC3E}">
        <p14:creationId xmlns:p14="http://schemas.microsoft.com/office/powerpoint/2010/main" val="2670647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79A3D1-4866-4B20-9067-E939DD4B85C0}" type="slidenum">
              <a:rPr lang="en-GB" smtClean="0"/>
              <a:t>1</a:t>
            </a:fld>
            <a:endParaRPr lang="en-GB"/>
          </a:p>
        </p:txBody>
      </p:sp>
    </p:spTree>
    <p:extLst>
      <p:ext uri="{BB962C8B-B14F-4D97-AF65-F5344CB8AC3E}">
        <p14:creationId xmlns:p14="http://schemas.microsoft.com/office/powerpoint/2010/main" val="2562044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Explain the impact of stress on mental health, including emotional and cognitive effects.</a:t>
            </a:r>
          </a:p>
          <a:p>
            <a:r>
              <a:rPr lang="en-GB" sz="1200" kern="1200" dirty="0">
                <a:solidFill>
                  <a:schemeClr val="tx1"/>
                </a:solidFill>
                <a:effectLst/>
                <a:latin typeface="+mn-lt"/>
                <a:ea typeface="+mn-ea"/>
                <a:cs typeface="+mn-cs"/>
              </a:rPr>
              <a:t>   - Discuss the physical symptoms of stress, focusing on how the fight-or-flight response works.</a:t>
            </a:r>
          </a:p>
          <a:p>
            <a:endParaRPr lang="en-GB" dirty="0"/>
          </a:p>
        </p:txBody>
      </p:sp>
      <p:sp>
        <p:nvSpPr>
          <p:cNvPr id="4" name="Slide Number Placeholder 3"/>
          <p:cNvSpPr>
            <a:spLocks noGrp="1"/>
          </p:cNvSpPr>
          <p:nvPr>
            <p:ph type="sldNum" sz="quarter" idx="5"/>
          </p:nvPr>
        </p:nvSpPr>
        <p:spPr/>
        <p:txBody>
          <a:bodyPr/>
          <a:lstStyle/>
          <a:p>
            <a:fld id="{7B79A3D1-4866-4B20-9067-E939DD4B85C0}" type="slidenum">
              <a:rPr lang="en-GB" smtClean="0"/>
              <a:t>10</a:t>
            </a:fld>
            <a:endParaRPr lang="en-GB"/>
          </a:p>
        </p:txBody>
      </p:sp>
    </p:spTree>
    <p:extLst>
      <p:ext uri="{BB962C8B-B14F-4D97-AF65-F5344CB8AC3E}">
        <p14:creationId xmlns:p14="http://schemas.microsoft.com/office/powerpoint/2010/main" val="46697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Explain the impact of stress on mental health, including emotional and cognitive effects.</a:t>
            </a:r>
          </a:p>
          <a:p>
            <a:r>
              <a:rPr lang="en-GB" sz="1200" kern="1200" dirty="0">
                <a:solidFill>
                  <a:schemeClr val="tx1"/>
                </a:solidFill>
                <a:effectLst/>
                <a:latin typeface="+mn-lt"/>
                <a:ea typeface="+mn-ea"/>
                <a:cs typeface="+mn-cs"/>
              </a:rPr>
              <a:t>   - Discuss the physical symptoms of stress, focusing on how the fight-or-flight response works.</a:t>
            </a:r>
          </a:p>
          <a:p>
            <a:endParaRPr lang="en-GB" dirty="0"/>
          </a:p>
        </p:txBody>
      </p:sp>
      <p:sp>
        <p:nvSpPr>
          <p:cNvPr id="4" name="Slide Number Placeholder 3"/>
          <p:cNvSpPr>
            <a:spLocks noGrp="1"/>
          </p:cNvSpPr>
          <p:nvPr>
            <p:ph type="sldNum" sz="quarter" idx="5"/>
          </p:nvPr>
        </p:nvSpPr>
        <p:spPr/>
        <p:txBody>
          <a:bodyPr/>
          <a:lstStyle/>
          <a:p>
            <a:fld id="{7B79A3D1-4866-4B20-9067-E939DD4B85C0}" type="slidenum">
              <a:rPr lang="en-GB" smtClean="0"/>
              <a:t>11</a:t>
            </a:fld>
            <a:endParaRPr lang="en-GB"/>
          </a:p>
        </p:txBody>
      </p:sp>
    </p:spTree>
    <p:extLst>
      <p:ext uri="{BB962C8B-B14F-4D97-AF65-F5344CB8AC3E}">
        <p14:creationId xmlns:p14="http://schemas.microsoft.com/office/powerpoint/2010/main" val="433957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Discuss common causes of stress, especially those relevant to teenagers (academic pressure, social issues, personal life).</a:t>
            </a:r>
          </a:p>
          <a:p>
            <a:r>
              <a:rPr lang="en-GB" sz="1200" kern="1200" dirty="0">
                <a:solidFill>
                  <a:schemeClr val="tx1"/>
                </a:solidFill>
                <a:effectLst/>
                <a:latin typeface="+mn-lt"/>
                <a:ea typeface="+mn-ea"/>
                <a:cs typeface="+mn-cs"/>
              </a:rPr>
              <a:t>   - Explain how stress triggers headaches, focusing on muscle tension and hormonal changes.</a:t>
            </a:r>
          </a:p>
          <a:p>
            <a:endParaRPr lang="en-GB" dirty="0"/>
          </a:p>
        </p:txBody>
      </p:sp>
      <p:sp>
        <p:nvSpPr>
          <p:cNvPr id="4" name="Slide Number Placeholder 3"/>
          <p:cNvSpPr>
            <a:spLocks noGrp="1"/>
          </p:cNvSpPr>
          <p:nvPr>
            <p:ph type="sldNum" sz="quarter" idx="5"/>
          </p:nvPr>
        </p:nvSpPr>
        <p:spPr/>
        <p:txBody>
          <a:bodyPr/>
          <a:lstStyle/>
          <a:p>
            <a:fld id="{7B79A3D1-4866-4B20-9067-E939DD4B85C0}" type="slidenum">
              <a:rPr lang="en-GB" smtClean="0"/>
              <a:t>12</a:t>
            </a:fld>
            <a:endParaRPr lang="en-GB"/>
          </a:p>
        </p:txBody>
      </p:sp>
    </p:spTree>
    <p:extLst>
      <p:ext uri="{BB962C8B-B14F-4D97-AF65-F5344CB8AC3E}">
        <p14:creationId xmlns:p14="http://schemas.microsoft.com/office/powerpoint/2010/main" val="25601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 Share healthy lifestyle choices that help manage stress and prevent headaches:</a:t>
            </a:r>
          </a:p>
          <a:p>
            <a:r>
              <a:rPr lang="en-GB" sz="1200" kern="1200" dirty="0">
                <a:solidFill>
                  <a:schemeClr val="tx1"/>
                </a:solidFill>
                <a:effectLst/>
                <a:latin typeface="+mn-lt"/>
                <a:ea typeface="+mn-ea"/>
                <a:cs typeface="+mn-cs"/>
              </a:rPr>
              <a:t>     - Regular exercise</a:t>
            </a:r>
          </a:p>
          <a:p>
            <a:r>
              <a:rPr lang="en-GB" sz="1200" kern="1200" dirty="0">
                <a:solidFill>
                  <a:schemeClr val="tx1"/>
                </a:solidFill>
                <a:effectLst/>
                <a:latin typeface="+mn-lt"/>
                <a:ea typeface="+mn-ea"/>
                <a:cs typeface="+mn-cs"/>
              </a:rPr>
              <a:t>     - Balanced diet</a:t>
            </a:r>
          </a:p>
          <a:p>
            <a:r>
              <a:rPr lang="en-GB" sz="1200" kern="1200" dirty="0">
                <a:solidFill>
                  <a:schemeClr val="tx1"/>
                </a:solidFill>
                <a:effectLst/>
                <a:latin typeface="+mn-lt"/>
                <a:ea typeface="+mn-ea"/>
                <a:cs typeface="+mn-cs"/>
              </a:rPr>
              <a:t>     - Adequate sleep</a:t>
            </a:r>
          </a:p>
          <a:p>
            <a:r>
              <a:rPr lang="en-GB" sz="1200" kern="1200" dirty="0">
                <a:solidFill>
                  <a:schemeClr val="tx1"/>
                </a:solidFill>
                <a:effectLst/>
                <a:latin typeface="+mn-lt"/>
                <a:ea typeface="+mn-ea"/>
                <a:cs typeface="+mn-cs"/>
              </a:rPr>
              <a:t>   - Introduce stress management techniques:</a:t>
            </a:r>
          </a:p>
          <a:p>
            <a:r>
              <a:rPr lang="en-GB" sz="1200" kern="1200" dirty="0">
                <a:solidFill>
                  <a:schemeClr val="tx1"/>
                </a:solidFill>
                <a:effectLst/>
                <a:latin typeface="+mn-lt"/>
                <a:ea typeface="+mn-ea"/>
                <a:cs typeface="+mn-cs"/>
              </a:rPr>
              <a:t>     - Relaxation exercises (demonstrate or play a guided meditation)</a:t>
            </a:r>
          </a:p>
          <a:p>
            <a:r>
              <a:rPr lang="en-GB" sz="1200" kern="1200" dirty="0">
                <a:solidFill>
                  <a:schemeClr val="tx1"/>
                </a:solidFill>
                <a:effectLst/>
                <a:latin typeface="+mn-lt"/>
                <a:ea typeface="+mn-ea"/>
                <a:cs typeface="+mn-cs"/>
              </a:rPr>
              <a:t>     - Time management tips</a:t>
            </a:r>
          </a:p>
          <a:p>
            <a:r>
              <a:rPr lang="en-GB" sz="1200" kern="1200" dirty="0">
                <a:solidFill>
                  <a:schemeClr val="tx1"/>
                </a:solidFill>
                <a:effectLst/>
                <a:latin typeface="+mn-lt"/>
                <a:ea typeface="+mn-ea"/>
                <a:cs typeface="+mn-cs"/>
              </a:rPr>
              <a:t>     - Engaging in hobbies and interests</a:t>
            </a:r>
          </a:p>
          <a:p>
            <a:r>
              <a:rPr lang="en-GB" sz="1200" kern="1200" dirty="0">
                <a:solidFill>
                  <a:schemeClr val="tx1"/>
                </a:solidFill>
                <a:effectLst/>
                <a:latin typeface="+mn-lt"/>
                <a:ea typeface="+mn-ea"/>
                <a:cs typeface="+mn-cs"/>
              </a:rPr>
              <a:t>   - Emphasize the importance of seeking help:</a:t>
            </a:r>
          </a:p>
          <a:p>
            <a:r>
              <a:rPr lang="en-GB" sz="1200" kern="1200" dirty="0">
                <a:solidFill>
                  <a:schemeClr val="tx1"/>
                </a:solidFill>
                <a:effectLst/>
                <a:latin typeface="+mn-lt"/>
                <a:ea typeface="+mn-ea"/>
                <a:cs typeface="+mn-cs"/>
              </a:rPr>
              <a:t>     - Talking to someone they trust</a:t>
            </a:r>
          </a:p>
          <a:p>
            <a:r>
              <a:rPr lang="en-GB" sz="1200" kern="1200" dirty="0">
                <a:solidFill>
                  <a:schemeClr val="tx1"/>
                </a:solidFill>
                <a:effectLst/>
                <a:latin typeface="+mn-lt"/>
                <a:ea typeface="+mn-ea"/>
                <a:cs typeface="+mn-cs"/>
              </a:rPr>
              <a:t>     - Seeking professional help if needed</a:t>
            </a:r>
            <a:endParaRPr lang="en-GB" dirty="0"/>
          </a:p>
        </p:txBody>
      </p:sp>
      <p:sp>
        <p:nvSpPr>
          <p:cNvPr id="4" name="Slide Number Placeholder 3"/>
          <p:cNvSpPr>
            <a:spLocks noGrp="1"/>
          </p:cNvSpPr>
          <p:nvPr>
            <p:ph type="sldNum" sz="quarter" idx="5"/>
          </p:nvPr>
        </p:nvSpPr>
        <p:spPr/>
        <p:txBody>
          <a:bodyPr/>
          <a:lstStyle/>
          <a:p>
            <a:fld id="{7B79A3D1-4866-4B20-9067-E939DD4B85C0}" type="slidenum">
              <a:rPr lang="en-GB" smtClean="0"/>
              <a:t>13</a:t>
            </a:fld>
            <a:endParaRPr lang="en-GB"/>
          </a:p>
        </p:txBody>
      </p:sp>
    </p:spTree>
    <p:extLst>
      <p:ext uri="{BB962C8B-B14F-4D97-AF65-F5344CB8AC3E}">
        <p14:creationId xmlns:p14="http://schemas.microsoft.com/office/powerpoint/2010/main" val="3117752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79A3D1-4866-4B20-9067-E939DD4B85C0}" type="slidenum">
              <a:rPr lang="en-GB" smtClean="0"/>
              <a:t>14</a:t>
            </a:fld>
            <a:endParaRPr lang="en-GB"/>
          </a:p>
        </p:txBody>
      </p:sp>
    </p:spTree>
    <p:extLst>
      <p:ext uri="{BB962C8B-B14F-4D97-AF65-F5344CB8AC3E}">
        <p14:creationId xmlns:p14="http://schemas.microsoft.com/office/powerpoint/2010/main" val="1251404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79A3D1-4866-4B20-9067-E939DD4B85C0}" type="slidenum">
              <a:rPr lang="en-GB" smtClean="0"/>
              <a:t>15</a:t>
            </a:fld>
            <a:endParaRPr lang="en-GB"/>
          </a:p>
        </p:txBody>
      </p:sp>
    </p:spTree>
    <p:extLst>
      <p:ext uri="{BB962C8B-B14F-4D97-AF65-F5344CB8AC3E}">
        <p14:creationId xmlns:p14="http://schemas.microsoft.com/office/powerpoint/2010/main" val="3253138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79A3D1-4866-4B20-9067-E939DD4B85C0}" type="slidenum">
              <a:rPr lang="en-GB" smtClean="0"/>
              <a:t>17</a:t>
            </a:fld>
            <a:endParaRPr lang="en-GB"/>
          </a:p>
        </p:txBody>
      </p:sp>
    </p:spTree>
    <p:extLst>
      <p:ext uri="{BB962C8B-B14F-4D97-AF65-F5344CB8AC3E}">
        <p14:creationId xmlns:p14="http://schemas.microsoft.com/office/powerpoint/2010/main" val="1981072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Headaches particularly migraine can occur out of the blue in the absence of stress. Migraine is a genetic problem that runs in families but it can be made worse by stress.</a:t>
            </a:r>
          </a:p>
        </p:txBody>
      </p:sp>
      <p:sp>
        <p:nvSpPr>
          <p:cNvPr id="4" name="Slide Number Placeholder 3"/>
          <p:cNvSpPr>
            <a:spLocks noGrp="1"/>
          </p:cNvSpPr>
          <p:nvPr>
            <p:ph type="sldNum" sz="quarter" idx="5"/>
          </p:nvPr>
        </p:nvSpPr>
        <p:spPr/>
        <p:txBody>
          <a:bodyPr/>
          <a:lstStyle/>
          <a:p>
            <a:fld id="{7B79A3D1-4866-4B20-9067-E939DD4B85C0}" type="slidenum">
              <a:rPr lang="en-GB" smtClean="0"/>
              <a:t>2</a:t>
            </a:fld>
            <a:endParaRPr lang="en-GB"/>
          </a:p>
        </p:txBody>
      </p:sp>
    </p:spTree>
    <p:extLst>
      <p:ext uri="{BB962C8B-B14F-4D97-AF65-F5344CB8AC3E}">
        <p14:creationId xmlns:p14="http://schemas.microsoft.com/office/powerpoint/2010/main" val="2399627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Headache is number 2 in the world in terms of disability in young people</a:t>
            </a:r>
          </a:p>
        </p:txBody>
      </p:sp>
      <p:sp>
        <p:nvSpPr>
          <p:cNvPr id="4" name="Slide Number Placeholder 3"/>
          <p:cNvSpPr>
            <a:spLocks noGrp="1"/>
          </p:cNvSpPr>
          <p:nvPr>
            <p:ph type="sldNum" sz="quarter" idx="5"/>
          </p:nvPr>
        </p:nvSpPr>
        <p:spPr/>
        <p:txBody>
          <a:bodyPr/>
          <a:lstStyle/>
          <a:p>
            <a:fld id="{7B79A3D1-4866-4B20-9067-E939DD4B85C0}" type="slidenum">
              <a:rPr lang="en-GB" smtClean="0"/>
              <a:t>3</a:t>
            </a:fld>
            <a:endParaRPr lang="en-GB"/>
          </a:p>
        </p:txBody>
      </p:sp>
    </p:spTree>
    <p:extLst>
      <p:ext uri="{BB962C8B-B14F-4D97-AF65-F5344CB8AC3E}">
        <p14:creationId xmlns:p14="http://schemas.microsoft.com/office/powerpoint/2010/main" val="2841452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 Introduce the two main types of headaches : tension headaches and migraines. There are others (for example cluster headache) but these are the main ones by far.</a:t>
            </a:r>
          </a:p>
          <a:p>
            <a:r>
              <a:rPr lang="en-GB" sz="1200" kern="1200" dirty="0">
                <a:solidFill>
                  <a:schemeClr val="tx1"/>
                </a:solidFill>
                <a:effectLst/>
                <a:latin typeface="+mn-lt"/>
                <a:ea typeface="+mn-ea"/>
                <a:cs typeface="+mn-cs"/>
              </a:rPr>
              <a:t>   - Describe the symptoms of each type of headache.</a:t>
            </a:r>
          </a:p>
          <a:p>
            <a:r>
              <a:rPr lang="en-GB" sz="1200" kern="1200" dirty="0">
                <a:solidFill>
                  <a:schemeClr val="tx1"/>
                </a:solidFill>
                <a:effectLst/>
                <a:latin typeface="+mn-lt"/>
                <a:ea typeface="+mn-ea"/>
                <a:cs typeface="+mn-cs"/>
              </a:rPr>
              <a:t>   - Use visual aids or diagrams to help explain the differences between tension headaches and migraines.</a:t>
            </a:r>
            <a:endParaRPr lang="en-GB" dirty="0"/>
          </a:p>
        </p:txBody>
      </p:sp>
      <p:sp>
        <p:nvSpPr>
          <p:cNvPr id="4" name="Slide Number Placeholder 3"/>
          <p:cNvSpPr>
            <a:spLocks noGrp="1"/>
          </p:cNvSpPr>
          <p:nvPr>
            <p:ph type="sldNum" sz="quarter" idx="5"/>
          </p:nvPr>
        </p:nvSpPr>
        <p:spPr/>
        <p:txBody>
          <a:bodyPr/>
          <a:lstStyle/>
          <a:p>
            <a:fld id="{7B79A3D1-4866-4B20-9067-E939DD4B85C0}" type="slidenum">
              <a:rPr lang="en-GB" smtClean="0"/>
              <a:t>4</a:t>
            </a:fld>
            <a:endParaRPr lang="en-GB"/>
          </a:p>
        </p:txBody>
      </p:sp>
    </p:spTree>
    <p:extLst>
      <p:ext uri="{BB962C8B-B14F-4D97-AF65-F5344CB8AC3E}">
        <p14:creationId xmlns:p14="http://schemas.microsoft.com/office/powerpoint/2010/main" val="285166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FBBDA-5A34-DB47-DEF6-C0CFE0A889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F14843-ECB0-8568-703E-39E7485A78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FCEB5F-7CD8-0F45-6968-4F362D3E6EB2}"/>
              </a:ext>
            </a:extLst>
          </p:cNvPr>
          <p:cNvSpPr>
            <a:spLocks noGrp="1"/>
          </p:cNvSpPr>
          <p:nvPr>
            <p:ph type="body" idx="1"/>
          </p:nvPr>
        </p:nvSpPr>
        <p:spPr/>
        <p:txBody>
          <a:bodyPr/>
          <a:lstStyle/>
          <a:p>
            <a:r>
              <a:rPr lang="en-GB" dirty="0"/>
              <a:t>Explain stigma. Don’t like things we can’t see or measure. No one takes it seriously.</a:t>
            </a:r>
          </a:p>
        </p:txBody>
      </p:sp>
      <p:sp>
        <p:nvSpPr>
          <p:cNvPr id="4" name="Slide Number Placeholder 3">
            <a:extLst>
              <a:ext uri="{FF2B5EF4-FFF2-40B4-BE49-F238E27FC236}">
                <a16:creationId xmlns:a16="http://schemas.microsoft.com/office/drawing/2014/main" id="{00EFD321-9ADD-BF64-5006-E78489D21907}"/>
              </a:ext>
            </a:extLst>
          </p:cNvPr>
          <p:cNvSpPr>
            <a:spLocks noGrp="1"/>
          </p:cNvSpPr>
          <p:nvPr>
            <p:ph type="sldNum" sz="quarter" idx="5"/>
          </p:nvPr>
        </p:nvSpPr>
        <p:spPr/>
        <p:txBody>
          <a:bodyPr/>
          <a:lstStyle/>
          <a:p>
            <a:fld id="{7B79A3D1-4866-4B20-9067-E939DD4B85C0}" type="slidenum">
              <a:rPr lang="en-GB" smtClean="0"/>
              <a:t>5</a:t>
            </a:fld>
            <a:endParaRPr lang="en-GB"/>
          </a:p>
        </p:txBody>
      </p:sp>
    </p:spTree>
    <p:extLst>
      <p:ext uri="{BB962C8B-B14F-4D97-AF65-F5344CB8AC3E}">
        <p14:creationId xmlns:p14="http://schemas.microsoft.com/office/powerpoint/2010/main" val="778319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many things that can make headache worse. We going to focus on stress as this is most common although migraine can occur out of the blue.</a:t>
            </a:r>
          </a:p>
        </p:txBody>
      </p:sp>
      <p:sp>
        <p:nvSpPr>
          <p:cNvPr id="4" name="Slide Number Placeholder 3"/>
          <p:cNvSpPr>
            <a:spLocks noGrp="1"/>
          </p:cNvSpPr>
          <p:nvPr>
            <p:ph type="sldNum" sz="quarter" idx="5"/>
          </p:nvPr>
        </p:nvSpPr>
        <p:spPr/>
        <p:txBody>
          <a:bodyPr/>
          <a:lstStyle/>
          <a:p>
            <a:fld id="{7B79A3D1-4866-4B20-9067-E939DD4B85C0}" type="slidenum">
              <a:rPr lang="en-GB" smtClean="0"/>
              <a:t>6</a:t>
            </a:fld>
            <a:endParaRPr lang="en-GB"/>
          </a:p>
        </p:txBody>
      </p:sp>
    </p:spTree>
    <p:extLst>
      <p:ext uri="{BB962C8B-B14F-4D97-AF65-F5344CB8AC3E}">
        <p14:creationId xmlns:p14="http://schemas.microsoft.com/office/powerpoint/2010/main" val="2954972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Stress can make headache worse although stress is not always related to headache</a:t>
            </a:r>
          </a:p>
        </p:txBody>
      </p:sp>
      <p:sp>
        <p:nvSpPr>
          <p:cNvPr id="4" name="Slide Number Placeholder 3"/>
          <p:cNvSpPr>
            <a:spLocks noGrp="1"/>
          </p:cNvSpPr>
          <p:nvPr>
            <p:ph type="sldNum" sz="quarter" idx="5"/>
          </p:nvPr>
        </p:nvSpPr>
        <p:spPr/>
        <p:txBody>
          <a:bodyPr/>
          <a:lstStyle/>
          <a:p>
            <a:fld id="{7B79A3D1-4866-4B20-9067-E939DD4B85C0}" type="slidenum">
              <a:rPr lang="en-GB" smtClean="0"/>
              <a:t>7</a:t>
            </a:fld>
            <a:endParaRPr lang="en-GB"/>
          </a:p>
        </p:txBody>
      </p:sp>
    </p:spTree>
    <p:extLst>
      <p:ext uri="{BB962C8B-B14F-4D97-AF65-F5344CB8AC3E}">
        <p14:creationId xmlns:p14="http://schemas.microsoft.com/office/powerpoint/2010/main" val="952601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7B79A3D1-4866-4B20-9067-E939DD4B85C0}" type="slidenum">
              <a:rPr lang="en-GB" smtClean="0"/>
              <a:t>8</a:t>
            </a:fld>
            <a:endParaRPr lang="en-GB"/>
          </a:p>
        </p:txBody>
      </p:sp>
    </p:spTree>
    <p:extLst>
      <p:ext uri="{BB962C8B-B14F-4D97-AF65-F5344CB8AC3E}">
        <p14:creationId xmlns:p14="http://schemas.microsoft.com/office/powerpoint/2010/main" val="729899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79A3D1-4866-4B20-9067-E939DD4B85C0}" type="slidenum">
              <a:rPr lang="en-GB" smtClean="0"/>
              <a:t>9</a:t>
            </a:fld>
            <a:endParaRPr lang="en-GB"/>
          </a:p>
        </p:txBody>
      </p:sp>
    </p:spTree>
    <p:extLst>
      <p:ext uri="{BB962C8B-B14F-4D97-AF65-F5344CB8AC3E}">
        <p14:creationId xmlns:p14="http://schemas.microsoft.com/office/powerpoint/2010/main" val="3580798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2A4B9-9D07-4555-9D71-6707A58F90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99AAD7A-649D-4651-B3ED-1320C1AE5F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681210F-5076-4535-A53B-708EA9AE9974}"/>
              </a:ext>
            </a:extLst>
          </p:cNvPr>
          <p:cNvSpPr>
            <a:spLocks noGrp="1"/>
          </p:cNvSpPr>
          <p:nvPr>
            <p:ph type="dt" sz="half" idx="10"/>
          </p:nvPr>
        </p:nvSpPr>
        <p:spPr/>
        <p:txBody>
          <a:bodyPr/>
          <a:lstStyle/>
          <a:p>
            <a:fld id="{4AFE8EF3-BAA1-46BF-943A-47B6ECF63350}" type="datetimeFigureOut">
              <a:rPr lang="en-GB" smtClean="0"/>
              <a:t>05/12/2024</a:t>
            </a:fld>
            <a:endParaRPr lang="en-GB"/>
          </a:p>
        </p:txBody>
      </p:sp>
      <p:sp>
        <p:nvSpPr>
          <p:cNvPr id="5" name="Footer Placeholder 4">
            <a:extLst>
              <a:ext uri="{FF2B5EF4-FFF2-40B4-BE49-F238E27FC236}">
                <a16:creationId xmlns:a16="http://schemas.microsoft.com/office/drawing/2014/main" id="{90A872AF-D62C-44E7-A543-4602588DDC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EF3F80-B02F-45E8-8DBE-27BD9E0DDD2C}"/>
              </a:ext>
            </a:extLst>
          </p:cNvPr>
          <p:cNvSpPr>
            <a:spLocks noGrp="1"/>
          </p:cNvSpPr>
          <p:nvPr>
            <p:ph type="sldNum" sz="quarter" idx="12"/>
          </p:nvPr>
        </p:nvSpPr>
        <p:spPr/>
        <p:txBody>
          <a:bodyPr/>
          <a:lstStyle/>
          <a:p>
            <a:fld id="{CE6BBB51-F393-48EE-A217-EB78B6407260}" type="slidenum">
              <a:rPr lang="en-GB" smtClean="0"/>
              <a:t>‹#›</a:t>
            </a:fld>
            <a:endParaRPr lang="en-GB"/>
          </a:p>
        </p:txBody>
      </p:sp>
    </p:spTree>
    <p:extLst>
      <p:ext uri="{BB962C8B-B14F-4D97-AF65-F5344CB8AC3E}">
        <p14:creationId xmlns:p14="http://schemas.microsoft.com/office/powerpoint/2010/main" val="1693277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BFBB6-86DA-4DD2-8D55-2C89C6796AE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EEDE2C-4B5B-4204-B107-30036708E6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B64AB4-7BBC-4A8E-B451-7E76A3522EC0}"/>
              </a:ext>
            </a:extLst>
          </p:cNvPr>
          <p:cNvSpPr>
            <a:spLocks noGrp="1"/>
          </p:cNvSpPr>
          <p:nvPr>
            <p:ph type="dt" sz="half" idx="10"/>
          </p:nvPr>
        </p:nvSpPr>
        <p:spPr/>
        <p:txBody>
          <a:bodyPr/>
          <a:lstStyle/>
          <a:p>
            <a:fld id="{4AFE8EF3-BAA1-46BF-943A-47B6ECF63350}" type="datetimeFigureOut">
              <a:rPr lang="en-GB" smtClean="0"/>
              <a:t>05/12/2024</a:t>
            </a:fld>
            <a:endParaRPr lang="en-GB"/>
          </a:p>
        </p:txBody>
      </p:sp>
      <p:sp>
        <p:nvSpPr>
          <p:cNvPr id="5" name="Footer Placeholder 4">
            <a:extLst>
              <a:ext uri="{FF2B5EF4-FFF2-40B4-BE49-F238E27FC236}">
                <a16:creationId xmlns:a16="http://schemas.microsoft.com/office/drawing/2014/main" id="{D25D71DF-5CA8-455F-9CBB-17387AD03F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6B29C3-92C1-4B8B-AA7D-F0EAC772B638}"/>
              </a:ext>
            </a:extLst>
          </p:cNvPr>
          <p:cNvSpPr>
            <a:spLocks noGrp="1"/>
          </p:cNvSpPr>
          <p:nvPr>
            <p:ph type="sldNum" sz="quarter" idx="12"/>
          </p:nvPr>
        </p:nvSpPr>
        <p:spPr/>
        <p:txBody>
          <a:bodyPr/>
          <a:lstStyle/>
          <a:p>
            <a:fld id="{CE6BBB51-F393-48EE-A217-EB78B6407260}" type="slidenum">
              <a:rPr lang="en-GB" smtClean="0"/>
              <a:t>‹#›</a:t>
            </a:fld>
            <a:endParaRPr lang="en-GB"/>
          </a:p>
        </p:txBody>
      </p:sp>
    </p:spTree>
    <p:extLst>
      <p:ext uri="{BB962C8B-B14F-4D97-AF65-F5344CB8AC3E}">
        <p14:creationId xmlns:p14="http://schemas.microsoft.com/office/powerpoint/2010/main" val="1511459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DBFD0F-66AF-4FEB-9F68-D6942F51B95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B6CBF9-51EE-44EE-BA82-BAD79CC271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72D5F8-B48D-4EB7-AFC8-6EDBF237D308}"/>
              </a:ext>
            </a:extLst>
          </p:cNvPr>
          <p:cNvSpPr>
            <a:spLocks noGrp="1"/>
          </p:cNvSpPr>
          <p:nvPr>
            <p:ph type="dt" sz="half" idx="10"/>
          </p:nvPr>
        </p:nvSpPr>
        <p:spPr/>
        <p:txBody>
          <a:bodyPr/>
          <a:lstStyle/>
          <a:p>
            <a:fld id="{4AFE8EF3-BAA1-46BF-943A-47B6ECF63350}" type="datetimeFigureOut">
              <a:rPr lang="en-GB" smtClean="0"/>
              <a:t>05/12/2024</a:t>
            </a:fld>
            <a:endParaRPr lang="en-GB"/>
          </a:p>
        </p:txBody>
      </p:sp>
      <p:sp>
        <p:nvSpPr>
          <p:cNvPr id="5" name="Footer Placeholder 4">
            <a:extLst>
              <a:ext uri="{FF2B5EF4-FFF2-40B4-BE49-F238E27FC236}">
                <a16:creationId xmlns:a16="http://schemas.microsoft.com/office/drawing/2014/main" id="{7D0242A4-6583-482C-B9B0-773E778104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87FB0F-259F-4C30-B453-A074418D6015}"/>
              </a:ext>
            </a:extLst>
          </p:cNvPr>
          <p:cNvSpPr>
            <a:spLocks noGrp="1"/>
          </p:cNvSpPr>
          <p:nvPr>
            <p:ph type="sldNum" sz="quarter" idx="12"/>
          </p:nvPr>
        </p:nvSpPr>
        <p:spPr/>
        <p:txBody>
          <a:bodyPr/>
          <a:lstStyle/>
          <a:p>
            <a:fld id="{CE6BBB51-F393-48EE-A217-EB78B6407260}" type="slidenum">
              <a:rPr lang="en-GB" smtClean="0"/>
              <a:t>‹#›</a:t>
            </a:fld>
            <a:endParaRPr lang="en-GB"/>
          </a:p>
        </p:txBody>
      </p:sp>
    </p:spTree>
    <p:extLst>
      <p:ext uri="{BB962C8B-B14F-4D97-AF65-F5344CB8AC3E}">
        <p14:creationId xmlns:p14="http://schemas.microsoft.com/office/powerpoint/2010/main" val="817764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817DE-1FC0-48DC-90F8-6ABF678400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1D90B2-F262-42FE-A319-C3DD6E2AD1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ADEAD8-A045-4FAB-AB9E-358CA1A0ECED}"/>
              </a:ext>
            </a:extLst>
          </p:cNvPr>
          <p:cNvSpPr>
            <a:spLocks noGrp="1"/>
          </p:cNvSpPr>
          <p:nvPr>
            <p:ph type="dt" sz="half" idx="10"/>
          </p:nvPr>
        </p:nvSpPr>
        <p:spPr/>
        <p:txBody>
          <a:bodyPr/>
          <a:lstStyle/>
          <a:p>
            <a:fld id="{4AFE8EF3-BAA1-46BF-943A-47B6ECF63350}" type="datetimeFigureOut">
              <a:rPr lang="en-GB" smtClean="0"/>
              <a:t>05/12/2024</a:t>
            </a:fld>
            <a:endParaRPr lang="en-GB"/>
          </a:p>
        </p:txBody>
      </p:sp>
      <p:sp>
        <p:nvSpPr>
          <p:cNvPr id="5" name="Footer Placeholder 4">
            <a:extLst>
              <a:ext uri="{FF2B5EF4-FFF2-40B4-BE49-F238E27FC236}">
                <a16:creationId xmlns:a16="http://schemas.microsoft.com/office/drawing/2014/main" id="{6D2C653E-1053-461B-90A7-A433FC8FBB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34EAAB-B130-4F6A-B706-DF37DC648AE9}"/>
              </a:ext>
            </a:extLst>
          </p:cNvPr>
          <p:cNvSpPr>
            <a:spLocks noGrp="1"/>
          </p:cNvSpPr>
          <p:nvPr>
            <p:ph type="sldNum" sz="quarter" idx="12"/>
          </p:nvPr>
        </p:nvSpPr>
        <p:spPr/>
        <p:txBody>
          <a:bodyPr/>
          <a:lstStyle/>
          <a:p>
            <a:fld id="{CE6BBB51-F393-48EE-A217-EB78B6407260}" type="slidenum">
              <a:rPr lang="en-GB" smtClean="0"/>
              <a:t>‹#›</a:t>
            </a:fld>
            <a:endParaRPr lang="en-GB"/>
          </a:p>
        </p:txBody>
      </p:sp>
    </p:spTree>
    <p:extLst>
      <p:ext uri="{BB962C8B-B14F-4D97-AF65-F5344CB8AC3E}">
        <p14:creationId xmlns:p14="http://schemas.microsoft.com/office/powerpoint/2010/main" val="614613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65EC6-C8D7-4AB8-9F81-78951D6098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8202C0B-D1A2-444E-87A0-6695C623C8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4E3FBD-4945-46EC-AC71-A45223105E9D}"/>
              </a:ext>
            </a:extLst>
          </p:cNvPr>
          <p:cNvSpPr>
            <a:spLocks noGrp="1"/>
          </p:cNvSpPr>
          <p:nvPr>
            <p:ph type="dt" sz="half" idx="10"/>
          </p:nvPr>
        </p:nvSpPr>
        <p:spPr/>
        <p:txBody>
          <a:bodyPr/>
          <a:lstStyle/>
          <a:p>
            <a:fld id="{4AFE8EF3-BAA1-46BF-943A-47B6ECF63350}" type="datetimeFigureOut">
              <a:rPr lang="en-GB" smtClean="0"/>
              <a:t>05/12/2024</a:t>
            </a:fld>
            <a:endParaRPr lang="en-GB"/>
          </a:p>
        </p:txBody>
      </p:sp>
      <p:sp>
        <p:nvSpPr>
          <p:cNvPr id="5" name="Footer Placeholder 4">
            <a:extLst>
              <a:ext uri="{FF2B5EF4-FFF2-40B4-BE49-F238E27FC236}">
                <a16:creationId xmlns:a16="http://schemas.microsoft.com/office/drawing/2014/main" id="{715FB57B-1156-4754-A5FF-76AADC9047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EFF8E7-DD42-4542-9756-7F24684A387D}"/>
              </a:ext>
            </a:extLst>
          </p:cNvPr>
          <p:cNvSpPr>
            <a:spLocks noGrp="1"/>
          </p:cNvSpPr>
          <p:nvPr>
            <p:ph type="sldNum" sz="quarter" idx="12"/>
          </p:nvPr>
        </p:nvSpPr>
        <p:spPr/>
        <p:txBody>
          <a:bodyPr/>
          <a:lstStyle/>
          <a:p>
            <a:fld id="{CE6BBB51-F393-48EE-A217-EB78B6407260}" type="slidenum">
              <a:rPr lang="en-GB" smtClean="0"/>
              <a:t>‹#›</a:t>
            </a:fld>
            <a:endParaRPr lang="en-GB"/>
          </a:p>
        </p:txBody>
      </p:sp>
    </p:spTree>
    <p:extLst>
      <p:ext uri="{BB962C8B-B14F-4D97-AF65-F5344CB8AC3E}">
        <p14:creationId xmlns:p14="http://schemas.microsoft.com/office/powerpoint/2010/main" val="2724098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3B690-4752-4078-B10A-6C3E871CC7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A252B2-5D72-4FBF-9681-A2E8936760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15D71AF-5861-4E50-B904-AD9B108118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A12407-48C9-4134-AE84-46C2931EE011}"/>
              </a:ext>
            </a:extLst>
          </p:cNvPr>
          <p:cNvSpPr>
            <a:spLocks noGrp="1"/>
          </p:cNvSpPr>
          <p:nvPr>
            <p:ph type="dt" sz="half" idx="10"/>
          </p:nvPr>
        </p:nvSpPr>
        <p:spPr/>
        <p:txBody>
          <a:bodyPr/>
          <a:lstStyle/>
          <a:p>
            <a:fld id="{4AFE8EF3-BAA1-46BF-943A-47B6ECF63350}" type="datetimeFigureOut">
              <a:rPr lang="en-GB" smtClean="0"/>
              <a:t>05/12/2024</a:t>
            </a:fld>
            <a:endParaRPr lang="en-GB"/>
          </a:p>
        </p:txBody>
      </p:sp>
      <p:sp>
        <p:nvSpPr>
          <p:cNvPr id="6" name="Footer Placeholder 5">
            <a:extLst>
              <a:ext uri="{FF2B5EF4-FFF2-40B4-BE49-F238E27FC236}">
                <a16:creationId xmlns:a16="http://schemas.microsoft.com/office/drawing/2014/main" id="{0BDB0E62-FC38-4AAE-ACFB-4B7503099E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DA5F9D-BE30-4BC3-865C-E5B02AB8F449}"/>
              </a:ext>
            </a:extLst>
          </p:cNvPr>
          <p:cNvSpPr>
            <a:spLocks noGrp="1"/>
          </p:cNvSpPr>
          <p:nvPr>
            <p:ph type="sldNum" sz="quarter" idx="12"/>
          </p:nvPr>
        </p:nvSpPr>
        <p:spPr/>
        <p:txBody>
          <a:bodyPr/>
          <a:lstStyle/>
          <a:p>
            <a:fld id="{CE6BBB51-F393-48EE-A217-EB78B6407260}" type="slidenum">
              <a:rPr lang="en-GB" smtClean="0"/>
              <a:t>‹#›</a:t>
            </a:fld>
            <a:endParaRPr lang="en-GB"/>
          </a:p>
        </p:txBody>
      </p:sp>
    </p:spTree>
    <p:extLst>
      <p:ext uri="{BB962C8B-B14F-4D97-AF65-F5344CB8AC3E}">
        <p14:creationId xmlns:p14="http://schemas.microsoft.com/office/powerpoint/2010/main" val="1066209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D3278-25F6-4904-A473-CE1CFF51715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0176F40-DF47-4346-91E5-E9158D8DC2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49C223-BF08-419A-967D-AB5D0105CD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E052CC4-B35A-434D-96CA-D1BFA9E368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746FDE-8924-4B44-934F-D139155265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BD93ED2-7C95-44E5-94BC-09C9D474BA02}"/>
              </a:ext>
            </a:extLst>
          </p:cNvPr>
          <p:cNvSpPr>
            <a:spLocks noGrp="1"/>
          </p:cNvSpPr>
          <p:nvPr>
            <p:ph type="dt" sz="half" idx="10"/>
          </p:nvPr>
        </p:nvSpPr>
        <p:spPr/>
        <p:txBody>
          <a:bodyPr/>
          <a:lstStyle/>
          <a:p>
            <a:fld id="{4AFE8EF3-BAA1-46BF-943A-47B6ECF63350}" type="datetimeFigureOut">
              <a:rPr lang="en-GB" smtClean="0"/>
              <a:t>05/12/2024</a:t>
            </a:fld>
            <a:endParaRPr lang="en-GB"/>
          </a:p>
        </p:txBody>
      </p:sp>
      <p:sp>
        <p:nvSpPr>
          <p:cNvPr id="8" name="Footer Placeholder 7">
            <a:extLst>
              <a:ext uri="{FF2B5EF4-FFF2-40B4-BE49-F238E27FC236}">
                <a16:creationId xmlns:a16="http://schemas.microsoft.com/office/drawing/2014/main" id="{87FFF4D4-E7EF-4DC3-B540-593FFD95354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54E72FB-4274-4B5A-AA91-5B4015A9F39F}"/>
              </a:ext>
            </a:extLst>
          </p:cNvPr>
          <p:cNvSpPr>
            <a:spLocks noGrp="1"/>
          </p:cNvSpPr>
          <p:nvPr>
            <p:ph type="sldNum" sz="quarter" idx="12"/>
          </p:nvPr>
        </p:nvSpPr>
        <p:spPr/>
        <p:txBody>
          <a:bodyPr/>
          <a:lstStyle/>
          <a:p>
            <a:fld id="{CE6BBB51-F393-48EE-A217-EB78B6407260}" type="slidenum">
              <a:rPr lang="en-GB" smtClean="0"/>
              <a:t>‹#›</a:t>
            </a:fld>
            <a:endParaRPr lang="en-GB"/>
          </a:p>
        </p:txBody>
      </p:sp>
    </p:spTree>
    <p:extLst>
      <p:ext uri="{BB962C8B-B14F-4D97-AF65-F5344CB8AC3E}">
        <p14:creationId xmlns:p14="http://schemas.microsoft.com/office/powerpoint/2010/main" val="3759755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8905F-E46A-4D2D-A8E8-955ED947E13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61F4754-0DB5-46E5-9218-456480ABB14B}"/>
              </a:ext>
            </a:extLst>
          </p:cNvPr>
          <p:cNvSpPr>
            <a:spLocks noGrp="1"/>
          </p:cNvSpPr>
          <p:nvPr>
            <p:ph type="dt" sz="half" idx="10"/>
          </p:nvPr>
        </p:nvSpPr>
        <p:spPr/>
        <p:txBody>
          <a:bodyPr/>
          <a:lstStyle/>
          <a:p>
            <a:fld id="{4AFE8EF3-BAA1-46BF-943A-47B6ECF63350}" type="datetimeFigureOut">
              <a:rPr lang="en-GB" smtClean="0"/>
              <a:t>05/12/2024</a:t>
            </a:fld>
            <a:endParaRPr lang="en-GB"/>
          </a:p>
        </p:txBody>
      </p:sp>
      <p:sp>
        <p:nvSpPr>
          <p:cNvPr id="4" name="Footer Placeholder 3">
            <a:extLst>
              <a:ext uri="{FF2B5EF4-FFF2-40B4-BE49-F238E27FC236}">
                <a16:creationId xmlns:a16="http://schemas.microsoft.com/office/drawing/2014/main" id="{6089605B-C203-4B69-B2A3-3EA06927822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DF8D01B-F072-4625-BA69-20D4F29807B9}"/>
              </a:ext>
            </a:extLst>
          </p:cNvPr>
          <p:cNvSpPr>
            <a:spLocks noGrp="1"/>
          </p:cNvSpPr>
          <p:nvPr>
            <p:ph type="sldNum" sz="quarter" idx="12"/>
          </p:nvPr>
        </p:nvSpPr>
        <p:spPr/>
        <p:txBody>
          <a:bodyPr/>
          <a:lstStyle/>
          <a:p>
            <a:fld id="{CE6BBB51-F393-48EE-A217-EB78B6407260}" type="slidenum">
              <a:rPr lang="en-GB" smtClean="0"/>
              <a:t>‹#›</a:t>
            </a:fld>
            <a:endParaRPr lang="en-GB"/>
          </a:p>
        </p:txBody>
      </p:sp>
    </p:spTree>
    <p:extLst>
      <p:ext uri="{BB962C8B-B14F-4D97-AF65-F5344CB8AC3E}">
        <p14:creationId xmlns:p14="http://schemas.microsoft.com/office/powerpoint/2010/main" val="2407783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36BFFA-B1FD-437A-8BB6-D6C7A52505E5}"/>
              </a:ext>
            </a:extLst>
          </p:cNvPr>
          <p:cNvSpPr>
            <a:spLocks noGrp="1"/>
          </p:cNvSpPr>
          <p:nvPr>
            <p:ph type="dt" sz="half" idx="10"/>
          </p:nvPr>
        </p:nvSpPr>
        <p:spPr/>
        <p:txBody>
          <a:bodyPr/>
          <a:lstStyle/>
          <a:p>
            <a:fld id="{4AFE8EF3-BAA1-46BF-943A-47B6ECF63350}" type="datetimeFigureOut">
              <a:rPr lang="en-GB" smtClean="0"/>
              <a:t>05/12/2024</a:t>
            </a:fld>
            <a:endParaRPr lang="en-GB"/>
          </a:p>
        </p:txBody>
      </p:sp>
      <p:sp>
        <p:nvSpPr>
          <p:cNvPr id="3" name="Footer Placeholder 2">
            <a:extLst>
              <a:ext uri="{FF2B5EF4-FFF2-40B4-BE49-F238E27FC236}">
                <a16:creationId xmlns:a16="http://schemas.microsoft.com/office/drawing/2014/main" id="{F80E54F3-8437-4A74-BF5A-C3E387FB6B5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A31B84-DB74-46CF-9AA0-FDFF26F485E8}"/>
              </a:ext>
            </a:extLst>
          </p:cNvPr>
          <p:cNvSpPr>
            <a:spLocks noGrp="1"/>
          </p:cNvSpPr>
          <p:nvPr>
            <p:ph type="sldNum" sz="quarter" idx="12"/>
          </p:nvPr>
        </p:nvSpPr>
        <p:spPr/>
        <p:txBody>
          <a:bodyPr/>
          <a:lstStyle/>
          <a:p>
            <a:fld id="{CE6BBB51-F393-48EE-A217-EB78B6407260}" type="slidenum">
              <a:rPr lang="en-GB" smtClean="0"/>
              <a:t>‹#›</a:t>
            </a:fld>
            <a:endParaRPr lang="en-GB"/>
          </a:p>
        </p:txBody>
      </p:sp>
    </p:spTree>
    <p:extLst>
      <p:ext uri="{BB962C8B-B14F-4D97-AF65-F5344CB8AC3E}">
        <p14:creationId xmlns:p14="http://schemas.microsoft.com/office/powerpoint/2010/main" val="3756644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77FC9-8333-4B30-8F29-7EA487C5D2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B36CC1F-8DF3-4F09-AB53-A5A9052BBD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AC14738-D8A7-49FA-B2C2-0A5774086E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6DB989-8CA9-47F9-9E44-C6E3B440F789}"/>
              </a:ext>
            </a:extLst>
          </p:cNvPr>
          <p:cNvSpPr>
            <a:spLocks noGrp="1"/>
          </p:cNvSpPr>
          <p:nvPr>
            <p:ph type="dt" sz="half" idx="10"/>
          </p:nvPr>
        </p:nvSpPr>
        <p:spPr/>
        <p:txBody>
          <a:bodyPr/>
          <a:lstStyle/>
          <a:p>
            <a:fld id="{4AFE8EF3-BAA1-46BF-943A-47B6ECF63350}" type="datetimeFigureOut">
              <a:rPr lang="en-GB" smtClean="0"/>
              <a:t>05/12/2024</a:t>
            </a:fld>
            <a:endParaRPr lang="en-GB"/>
          </a:p>
        </p:txBody>
      </p:sp>
      <p:sp>
        <p:nvSpPr>
          <p:cNvPr id="6" name="Footer Placeholder 5">
            <a:extLst>
              <a:ext uri="{FF2B5EF4-FFF2-40B4-BE49-F238E27FC236}">
                <a16:creationId xmlns:a16="http://schemas.microsoft.com/office/drawing/2014/main" id="{11074B86-23EE-40E8-9243-BF6D7FA3A5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9DF2CE-E861-49F7-AFF9-9840804B1F23}"/>
              </a:ext>
            </a:extLst>
          </p:cNvPr>
          <p:cNvSpPr>
            <a:spLocks noGrp="1"/>
          </p:cNvSpPr>
          <p:nvPr>
            <p:ph type="sldNum" sz="quarter" idx="12"/>
          </p:nvPr>
        </p:nvSpPr>
        <p:spPr/>
        <p:txBody>
          <a:bodyPr/>
          <a:lstStyle/>
          <a:p>
            <a:fld id="{CE6BBB51-F393-48EE-A217-EB78B6407260}" type="slidenum">
              <a:rPr lang="en-GB" smtClean="0"/>
              <a:t>‹#›</a:t>
            </a:fld>
            <a:endParaRPr lang="en-GB"/>
          </a:p>
        </p:txBody>
      </p:sp>
    </p:spTree>
    <p:extLst>
      <p:ext uri="{BB962C8B-B14F-4D97-AF65-F5344CB8AC3E}">
        <p14:creationId xmlns:p14="http://schemas.microsoft.com/office/powerpoint/2010/main" val="1418781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BC5FC-2BDC-4D43-B660-9A5F3CBBEF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6702C7-C382-49D2-8090-FAC28A841A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119CA22-55FC-4F29-832C-202C593C29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D2DFC4-5F0F-48F8-B7D8-DD6818D88088}"/>
              </a:ext>
            </a:extLst>
          </p:cNvPr>
          <p:cNvSpPr>
            <a:spLocks noGrp="1"/>
          </p:cNvSpPr>
          <p:nvPr>
            <p:ph type="dt" sz="half" idx="10"/>
          </p:nvPr>
        </p:nvSpPr>
        <p:spPr/>
        <p:txBody>
          <a:bodyPr/>
          <a:lstStyle/>
          <a:p>
            <a:fld id="{4AFE8EF3-BAA1-46BF-943A-47B6ECF63350}" type="datetimeFigureOut">
              <a:rPr lang="en-GB" smtClean="0"/>
              <a:t>05/12/2024</a:t>
            </a:fld>
            <a:endParaRPr lang="en-GB"/>
          </a:p>
        </p:txBody>
      </p:sp>
      <p:sp>
        <p:nvSpPr>
          <p:cNvPr id="6" name="Footer Placeholder 5">
            <a:extLst>
              <a:ext uri="{FF2B5EF4-FFF2-40B4-BE49-F238E27FC236}">
                <a16:creationId xmlns:a16="http://schemas.microsoft.com/office/drawing/2014/main" id="{D36EC06F-615C-4014-B0CA-BCCACEB6EF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CA5AF4-33D4-4D87-B113-BA3CA06EEE89}"/>
              </a:ext>
            </a:extLst>
          </p:cNvPr>
          <p:cNvSpPr>
            <a:spLocks noGrp="1"/>
          </p:cNvSpPr>
          <p:nvPr>
            <p:ph type="sldNum" sz="quarter" idx="12"/>
          </p:nvPr>
        </p:nvSpPr>
        <p:spPr/>
        <p:txBody>
          <a:bodyPr/>
          <a:lstStyle/>
          <a:p>
            <a:fld id="{CE6BBB51-F393-48EE-A217-EB78B6407260}" type="slidenum">
              <a:rPr lang="en-GB" smtClean="0"/>
              <a:t>‹#›</a:t>
            </a:fld>
            <a:endParaRPr lang="en-GB"/>
          </a:p>
        </p:txBody>
      </p:sp>
    </p:spTree>
    <p:extLst>
      <p:ext uri="{BB962C8B-B14F-4D97-AF65-F5344CB8AC3E}">
        <p14:creationId xmlns:p14="http://schemas.microsoft.com/office/powerpoint/2010/main" val="3083970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E8E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53DCFF-2E4C-4A0E-877A-7B9BAE04A2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75079A-8F25-4460-9716-549B387269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D8FFF0-F947-4965-973A-DCD7B9548F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FE8EF3-BAA1-46BF-943A-47B6ECF63350}" type="datetimeFigureOut">
              <a:rPr lang="en-GB" smtClean="0"/>
              <a:t>05/12/2024</a:t>
            </a:fld>
            <a:endParaRPr lang="en-GB"/>
          </a:p>
        </p:txBody>
      </p:sp>
      <p:sp>
        <p:nvSpPr>
          <p:cNvPr id="5" name="Footer Placeholder 4">
            <a:extLst>
              <a:ext uri="{FF2B5EF4-FFF2-40B4-BE49-F238E27FC236}">
                <a16:creationId xmlns:a16="http://schemas.microsoft.com/office/drawing/2014/main" id="{B01FF9FE-070C-49CC-B73F-9A03FECE60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15DFFE-955E-44F3-A465-F373169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6BBB51-F393-48EE-A217-EB78B6407260}" type="slidenum">
              <a:rPr lang="en-GB" smtClean="0"/>
              <a:t>‹#›</a:t>
            </a:fld>
            <a:endParaRPr lang="en-GB"/>
          </a:p>
        </p:txBody>
      </p:sp>
    </p:spTree>
    <p:extLst>
      <p:ext uri="{BB962C8B-B14F-4D97-AF65-F5344CB8AC3E}">
        <p14:creationId xmlns:p14="http://schemas.microsoft.com/office/powerpoint/2010/main" val="2300784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5.png"/><Relationship Id="rId7" Type="http://schemas.microsoft.com/office/2007/relationships/hdphoto" Target="../media/hdphoto8.wdp"/><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7.wdp"/></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nhs.uk/conditions/headaches/10-headache-triggers/" TargetMode="External"/><Relationship Id="rId7" Type="http://schemas.microsoft.com/office/2007/relationships/hdphoto" Target="../media/hdphoto9.wdp"/><Relationship Id="rId2" Type="http://schemas.openxmlformats.org/officeDocument/2006/relationships/hyperlink" Target="https://migrainetrust.org/"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hyperlink" Target="https://www.exeterheadacheclinic.org.uk/"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7.png"/><Relationship Id="rId12" Type="http://schemas.microsoft.com/office/2007/relationships/hdphoto" Target="../media/hdphoto6.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9.png"/><Relationship Id="rId5" Type="http://schemas.openxmlformats.org/officeDocument/2006/relationships/image" Target="../media/image6.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8.png"/><Relationship Id="rId1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0067F0-85EF-4722-B733-DBA50AA1D9E4}"/>
              </a:ext>
            </a:extLst>
          </p:cNvPr>
          <p:cNvSpPr/>
          <p:nvPr/>
        </p:nvSpPr>
        <p:spPr>
          <a:xfrm>
            <a:off x="0" y="5430838"/>
            <a:ext cx="12192000" cy="1427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a:extLst>
              <a:ext uri="{FF2B5EF4-FFF2-40B4-BE49-F238E27FC236}">
                <a16:creationId xmlns:a16="http://schemas.microsoft.com/office/drawing/2014/main" id="{5976CA50-99AA-4D3D-8BF2-AEA83F8FC821}"/>
              </a:ext>
            </a:extLst>
          </p:cNvPr>
          <p:cNvSpPr>
            <a:spLocks noGrp="1"/>
          </p:cNvSpPr>
          <p:nvPr>
            <p:ph type="subTitle" idx="1"/>
          </p:nvPr>
        </p:nvSpPr>
        <p:spPr>
          <a:xfrm>
            <a:off x="0" y="5430838"/>
            <a:ext cx="12192000" cy="1427162"/>
          </a:xfrm>
        </p:spPr>
        <p:txBody>
          <a:bodyPr>
            <a:normAutofit/>
          </a:bodyPr>
          <a:lstStyle/>
          <a:p>
            <a:pPr>
              <a:spcBef>
                <a:spcPts val="0"/>
              </a:spcBef>
            </a:pPr>
            <a:endParaRPr lang="en-GB" dirty="0">
              <a:solidFill>
                <a:srgbClr val="0E3636"/>
              </a:solidFill>
              <a:latin typeface="Garet Heavy" pitchFamily="2" charset="0"/>
            </a:endParaRPr>
          </a:p>
          <a:p>
            <a:pPr>
              <a:spcBef>
                <a:spcPts val="0"/>
              </a:spcBef>
            </a:pPr>
            <a:r>
              <a:rPr lang="en-GB" sz="2800" dirty="0">
                <a:solidFill>
                  <a:srgbClr val="0E3636"/>
                </a:solidFill>
                <a:latin typeface="Garet Heavy" pitchFamily="2" charset="0"/>
              </a:rPr>
              <a:t>Tackling </a:t>
            </a:r>
            <a:r>
              <a:rPr lang="en-GB" sz="2800" dirty="0">
                <a:solidFill>
                  <a:srgbClr val="FBC458"/>
                </a:solidFill>
                <a:latin typeface="Garet Heavy" pitchFamily="2" charset="0"/>
              </a:rPr>
              <a:t>HEADACHE</a:t>
            </a:r>
          </a:p>
          <a:p>
            <a:pPr>
              <a:spcBef>
                <a:spcPts val="0"/>
              </a:spcBef>
            </a:pPr>
            <a:r>
              <a:rPr lang="en-GB" sz="2800" dirty="0">
                <a:solidFill>
                  <a:srgbClr val="0E3636"/>
                </a:solidFill>
                <a:latin typeface="Garet Heavy" pitchFamily="2" charset="0"/>
              </a:rPr>
              <a:t>KS4 Lesson</a:t>
            </a:r>
          </a:p>
        </p:txBody>
      </p:sp>
      <p:grpSp>
        <p:nvGrpSpPr>
          <p:cNvPr id="7" name="Group 6">
            <a:extLst>
              <a:ext uri="{FF2B5EF4-FFF2-40B4-BE49-F238E27FC236}">
                <a16:creationId xmlns:a16="http://schemas.microsoft.com/office/drawing/2014/main" id="{508FAEB5-DCB6-47ED-BAAA-FE7696B8D6F0}"/>
              </a:ext>
            </a:extLst>
          </p:cNvPr>
          <p:cNvGrpSpPr/>
          <p:nvPr/>
        </p:nvGrpSpPr>
        <p:grpSpPr>
          <a:xfrm>
            <a:off x="9007239" y="5565502"/>
            <a:ext cx="2999288" cy="1157833"/>
            <a:chOff x="8023781" y="5547360"/>
            <a:chExt cx="3924380" cy="1514952"/>
          </a:xfrm>
        </p:grpSpPr>
        <p:pic>
          <p:nvPicPr>
            <p:cNvPr id="4" name="Picture 3">
              <a:extLst>
                <a:ext uri="{FF2B5EF4-FFF2-40B4-BE49-F238E27FC236}">
                  <a16:creationId xmlns:a16="http://schemas.microsoft.com/office/drawing/2014/main" id="{AE7EA769-D478-495B-BDD5-FBF972E647F6}"/>
                </a:ext>
              </a:extLst>
            </p:cNvPr>
            <p:cNvPicPr>
              <a:picLocks noChangeAspect="1"/>
            </p:cNvPicPr>
            <p:nvPr/>
          </p:nvPicPr>
          <p:blipFill rotWithShape="1">
            <a:blip r:embed="rId3"/>
            <a:srcRect t="83634" r="34432"/>
            <a:stretch/>
          </p:blipFill>
          <p:spPr>
            <a:xfrm>
              <a:off x="8023781" y="5547360"/>
              <a:ext cx="3924380" cy="1225392"/>
            </a:xfrm>
            <a:prstGeom prst="rect">
              <a:avLst/>
            </a:prstGeom>
          </p:spPr>
        </p:pic>
        <p:sp>
          <p:nvSpPr>
            <p:cNvPr id="6" name="Rectangle 5">
              <a:extLst>
                <a:ext uri="{FF2B5EF4-FFF2-40B4-BE49-F238E27FC236}">
                  <a16:creationId xmlns:a16="http://schemas.microsoft.com/office/drawing/2014/main" id="{9A69506F-8F19-4310-BA48-78B60A5846AA}"/>
                </a:ext>
              </a:extLst>
            </p:cNvPr>
            <p:cNvSpPr/>
            <p:nvPr/>
          </p:nvSpPr>
          <p:spPr bwMode="auto">
            <a:xfrm>
              <a:off x="8199651" y="6340000"/>
              <a:ext cx="3748510" cy="722312"/>
            </a:xfrm>
            <a:prstGeom prst="rect">
              <a:avLst/>
            </a:prstGeom>
            <a:ln>
              <a:noFill/>
            </a:ln>
          </p:spPr>
          <p:txBody>
            <a:bodyPr lIns="0" tIns="0" rIns="0" bIns="0"/>
            <a:lstStyle/>
            <a:p>
              <a:pPr>
                <a:lnSpc>
                  <a:spcPct val="115000"/>
                </a:lnSpc>
                <a:spcAft>
                  <a:spcPts val="1000"/>
                </a:spcAft>
                <a:defRPr/>
              </a:pPr>
              <a:r>
                <a:rPr lang="en-GB" sz="2400" b="1" spc="-115" dirty="0">
                  <a:solidFill>
                    <a:srgbClr val="0E3636"/>
                  </a:solidFill>
                  <a:latin typeface="Calibri" panose="020F0502020204030204" pitchFamily="34" charset="0"/>
                  <a:ea typeface="Calibri" panose="020F0502020204030204" pitchFamily="34" charset="0"/>
                  <a:cs typeface="Calibri" panose="020F0502020204030204" pitchFamily="34" charset="0"/>
                </a:rPr>
                <a:t>   </a:t>
              </a:r>
              <a:r>
                <a:rPr lang="en-GB" sz="1600" b="1" spc="-115" dirty="0">
                  <a:solidFill>
                    <a:srgbClr val="0E3636"/>
                  </a:solidFill>
                  <a:latin typeface="Calibri" panose="020F0502020204030204" pitchFamily="34" charset="0"/>
                  <a:ea typeface="Calibri" panose="020F0502020204030204" pitchFamily="34" charset="0"/>
                  <a:cs typeface="Calibri" panose="020F0502020204030204" pitchFamily="34" charset="0"/>
                </a:rPr>
                <a:t>Get to grips with headache in schools</a:t>
              </a:r>
            </a:p>
            <a:p>
              <a:pPr>
                <a:lnSpc>
                  <a:spcPct val="115000"/>
                </a:lnSpc>
                <a:spcAft>
                  <a:spcPts val="1000"/>
                </a:spcAft>
                <a:defRPr/>
              </a:pPr>
              <a:endParaRPr lang="en-GB" sz="3050" b="1" spc="-115"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defRPr/>
              </a:pPr>
              <a:endParaRPr lang="en-GB" sz="3050" b="1" spc="-115"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defRPr/>
              </a:pP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E6CF268B-A6FE-401C-AAC8-DB61D9A6712B}"/>
              </a:ext>
            </a:extLst>
          </p:cNvPr>
          <p:cNvSpPr/>
          <p:nvPr/>
        </p:nvSpPr>
        <p:spPr>
          <a:xfrm>
            <a:off x="0" y="1"/>
            <a:ext cx="12192000" cy="2276272"/>
          </a:xfrm>
          <a:prstGeom prst="rect">
            <a:avLst/>
          </a:prstGeom>
          <a:solidFill>
            <a:srgbClr val="0E36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rgbClr val="FBC458"/>
                </a:solidFill>
                <a:latin typeface="Garet Heavy" pitchFamily="2" charset="0"/>
              </a:rPr>
              <a:t>Heads Up</a:t>
            </a:r>
            <a:br>
              <a:rPr lang="en-GB" sz="4800" dirty="0">
                <a:solidFill>
                  <a:srgbClr val="FBC458"/>
                </a:solidFill>
                <a:latin typeface="Garet Heavy" pitchFamily="2" charset="0"/>
              </a:rPr>
            </a:br>
            <a:r>
              <a:rPr lang="en-GB" sz="4000" dirty="0">
                <a:latin typeface="Garet Heavy" pitchFamily="2" charset="0"/>
              </a:rPr>
              <a:t>Tackling Headache</a:t>
            </a:r>
            <a:endParaRPr lang="en-GB" sz="4800" dirty="0">
              <a:latin typeface="Garet Heavy" pitchFamily="2" charset="0"/>
            </a:endParaRPr>
          </a:p>
        </p:txBody>
      </p:sp>
      <p:pic>
        <p:nvPicPr>
          <p:cNvPr id="16" name="Picture 15">
            <a:extLst>
              <a:ext uri="{FF2B5EF4-FFF2-40B4-BE49-F238E27FC236}">
                <a16:creationId xmlns:a16="http://schemas.microsoft.com/office/drawing/2014/main" id="{9D6836B7-B716-472A-BBC5-485082C74B8E}"/>
              </a:ext>
            </a:extLst>
          </p:cNvPr>
          <p:cNvPicPr>
            <a:picLocks noChangeAspect="1"/>
          </p:cNvPicPr>
          <p:nvPr/>
        </p:nvPicPr>
        <p:blipFill rotWithShape="1">
          <a:blip r:embed="rId4"/>
          <a:srcRect t="2620"/>
          <a:stretch/>
        </p:blipFill>
        <p:spPr>
          <a:xfrm>
            <a:off x="4433936" y="2416869"/>
            <a:ext cx="3105680" cy="2892829"/>
          </a:xfrm>
          <a:prstGeom prst="rect">
            <a:avLst/>
          </a:prstGeom>
        </p:spPr>
      </p:pic>
    </p:spTree>
    <p:extLst>
      <p:ext uri="{BB962C8B-B14F-4D97-AF65-F5344CB8AC3E}">
        <p14:creationId xmlns:p14="http://schemas.microsoft.com/office/powerpoint/2010/main" val="4011577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075A152-3533-4C21-9A27-0405E41FD6E6}"/>
              </a:ext>
            </a:extLst>
          </p:cNvPr>
          <p:cNvSpPr/>
          <p:nvPr/>
        </p:nvSpPr>
        <p:spPr>
          <a:xfrm>
            <a:off x="0" y="0"/>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E3636"/>
                </a:solidFill>
                <a:latin typeface="Garet Heavy"/>
              </a:rPr>
              <a:t>How Stress Affects Mental Wellbeing</a:t>
            </a:r>
          </a:p>
        </p:txBody>
      </p:sp>
      <p:pic>
        <p:nvPicPr>
          <p:cNvPr id="7" name="Picture 6">
            <a:extLst>
              <a:ext uri="{FF2B5EF4-FFF2-40B4-BE49-F238E27FC236}">
                <a16:creationId xmlns:a16="http://schemas.microsoft.com/office/drawing/2014/main" id="{891FD91D-0D59-48D4-81E2-95F7601FEA14}"/>
              </a:ext>
            </a:extLst>
          </p:cNvPr>
          <p:cNvPicPr>
            <a:picLocks noChangeAspect="1"/>
          </p:cNvPicPr>
          <p:nvPr/>
        </p:nvPicPr>
        <p:blipFill>
          <a:blip r:embed="rId3"/>
          <a:stretch>
            <a:fillRect/>
          </a:stretch>
        </p:blipFill>
        <p:spPr>
          <a:xfrm>
            <a:off x="9270360" y="5788007"/>
            <a:ext cx="2680070" cy="684478"/>
          </a:xfrm>
          <a:prstGeom prst="rect">
            <a:avLst/>
          </a:prstGeom>
        </p:spPr>
      </p:pic>
      <p:sp>
        <p:nvSpPr>
          <p:cNvPr id="8" name="Rectangle 7">
            <a:extLst>
              <a:ext uri="{FF2B5EF4-FFF2-40B4-BE49-F238E27FC236}">
                <a16:creationId xmlns:a16="http://schemas.microsoft.com/office/drawing/2014/main" id="{DC4055BE-5B0C-4CB9-9BD2-BB63943270CD}"/>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10" name="Title 1">
            <a:extLst>
              <a:ext uri="{FF2B5EF4-FFF2-40B4-BE49-F238E27FC236}">
                <a16:creationId xmlns:a16="http://schemas.microsoft.com/office/drawing/2014/main" id="{E492661C-72ED-47F7-9EBD-5298615340BC}"/>
              </a:ext>
            </a:extLst>
          </p:cNvPr>
          <p:cNvSpPr txBox="1">
            <a:spLocks/>
          </p:cNvSpPr>
          <p:nvPr/>
        </p:nvSpPr>
        <p:spPr>
          <a:xfrm>
            <a:off x="0" y="-161870"/>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3600" dirty="0">
              <a:solidFill>
                <a:srgbClr val="0E3636"/>
              </a:solidFill>
              <a:latin typeface="Garet Heavy" pitchFamily="2" charset="0"/>
            </a:endParaRPr>
          </a:p>
        </p:txBody>
      </p:sp>
      <p:sp>
        <p:nvSpPr>
          <p:cNvPr id="13" name="Arrow: Pentagon 12">
            <a:extLst>
              <a:ext uri="{FF2B5EF4-FFF2-40B4-BE49-F238E27FC236}">
                <a16:creationId xmlns:a16="http://schemas.microsoft.com/office/drawing/2014/main" id="{904465FB-F35B-4DD4-8E9D-05E733324970}"/>
              </a:ext>
            </a:extLst>
          </p:cNvPr>
          <p:cNvSpPr/>
          <p:nvPr/>
        </p:nvSpPr>
        <p:spPr>
          <a:xfrm>
            <a:off x="0" y="893554"/>
            <a:ext cx="1816100" cy="516830"/>
          </a:xfrm>
          <a:prstGeom prst="homePlate">
            <a:avLst/>
          </a:prstGeom>
          <a:solidFill>
            <a:srgbClr val="2E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Garet Heavy" pitchFamily="2" charset="0"/>
              </a:rPr>
              <a:t>Information</a:t>
            </a:r>
          </a:p>
        </p:txBody>
      </p:sp>
      <p:sp>
        <p:nvSpPr>
          <p:cNvPr id="2" name="Rectangle 1">
            <a:extLst>
              <a:ext uri="{FF2B5EF4-FFF2-40B4-BE49-F238E27FC236}">
                <a16:creationId xmlns:a16="http://schemas.microsoft.com/office/drawing/2014/main" id="{7038AF1E-8CB0-4AE6-A51A-1FAE0ED7B604}"/>
              </a:ext>
            </a:extLst>
          </p:cNvPr>
          <p:cNvSpPr/>
          <p:nvPr/>
        </p:nvSpPr>
        <p:spPr>
          <a:xfrm>
            <a:off x="1816100" y="1517188"/>
            <a:ext cx="9872764" cy="3862596"/>
          </a:xfrm>
          <a:prstGeom prst="rect">
            <a:avLst/>
          </a:prstGeom>
          <a:ln>
            <a:noFill/>
          </a:ln>
        </p:spPr>
        <p:txBody>
          <a:bodyPr wrap="square">
            <a:spAutoFit/>
          </a:bodyPr>
          <a:lstStyle/>
          <a:p>
            <a:r>
              <a:rPr lang="en-GB" sz="4000" b="1" dirty="0"/>
              <a:t>1. Impact on Mental Health</a:t>
            </a:r>
            <a:endParaRPr lang="en-GB" sz="4000" dirty="0"/>
          </a:p>
          <a:p>
            <a:pPr>
              <a:buFont typeface="Arial" panose="020B0604020202020204" pitchFamily="34" charset="0"/>
              <a:buChar char="•"/>
            </a:pPr>
            <a:r>
              <a:rPr lang="en-GB" sz="3500" b="1" dirty="0"/>
              <a:t> Emotional Effects</a:t>
            </a:r>
            <a:r>
              <a:rPr lang="en-GB" sz="3500" dirty="0"/>
              <a:t>: Stress can lead to feelings of anxiety, irritability, and depression.</a:t>
            </a:r>
          </a:p>
          <a:p>
            <a:pPr>
              <a:buFont typeface="Arial" panose="020B0604020202020204" pitchFamily="34" charset="0"/>
              <a:buChar char="•"/>
            </a:pPr>
            <a:endParaRPr lang="en-GB" sz="3500" dirty="0"/>
          </a:p>
          <a:p>
            <a:pPr>
              <a:buFont typeface="Arial" panose="020B0604020202020204" pitchFamily="34" charset="0"/>
              <a:buChar char="•"/>
            </a:pPr>
            <a:r>
              <a:rPr lang="en-GB" sz="3500" b="1" dirty="0"/>
              <a:t> Cognitive Effects</a:t>
            </a:r>
            <a:r>
              <a:rPr lang="en-GB" sz="3500" dirty="0"/>
              <a:t>: It can impair concentration, memory, and decision-making abilities.</a:t>
            </a:r>
          </a:p>
          <a:p>
            <a:endParaRPr lang="en-GB" sz="3000" dirty="0"/>
          </a:p>
        </p:txBody>
      </p:sp>
      <p:pic>
        <p:nvPicPr>
          <p:cNvPr id="4" name="Picture 3">
            <a:extLst>
              <a:ext uri="{FF2B5EF4-FFF2-40B4-BE49-F238E27FC236}">
                <a16:creationId xmlns:a16="http://schemas.microsoft.com/office/drawing/2014/main" id="{266D7227-0F9B-4C35-A097-63007412B6EA}"/>
              </a:ext>
            </a:extLst>
          </p:cNvPr>
          <p:cNvPicPr>
            <a:picLocks noChangeAspect="1"/>
          </p:cNvPicPr>
          <p:nvPr/>
        </p:nvPicPr>
        <p:blipFill>
          <a:blip r:embed="rId4"/>
          <a:stretch>
            <a:fillRect/>
          </a:stretch>
        </p:blipFill>
        <p:spPr>
          <a:xfrm>
            <a:off x="202830" y="1841409"/>
            <a:ext cx="1325564" cy="1325564"/>
          </a:xfrm>
          <a:prstGeom prst="rect">
            <a:avLst/>
          </a:prstGeom>
        </p:spPr>
      </p:pic>
      <p:pic>
        <p:nvPicPr>
          <p:cNvPr id="5" name="Picture 4">
            <a:extLst>
              <a:ext uri="{FF2B5EF4-FFF2-40B4-BE49-F238E27FC236}">
                <a16:creationId xmlns:a16="http://schemas.microsoft.com/office/drawing/2014/main" id="{F8E7E6DC-564C-422B-91CB-1937676B1918}"/>
              </a:ext>
            </a:extLst>
          </p:cNvPr>
          <p:cNvPicPr>
            <a:picLocks noChangeAspect="1"/>
          </p:cNvPicPr>
          <p:nvPr/>
        </p:nvPicPr>
        <p:blipFill>
          <a:blip r:embed="rId5"/>
          <a:stretch>
            <a:fillRect/>
          </a:stretch>
        </p:blipFill>
        <p:spPr>
          <a:xfrm>
            <a:off x="168968" y="3613904"/>
            <a:ext cx="1401864" cy="1401864"/>
          </a:xfrm>
          <a:prstGeom prst="rect">
            <a:avLst/>
          </a:prstGeom>
        </p:spPr>
      </p:pic>
    </p:spTree>
    <p:extLst>
      <p:ext uri="{BB962C8B-B14F-4D97-AF65-F5344CB8AC3E}">
        <p14:creationId xmlns:p14="http://schemas.microsoft.com/office/powerpoint/2010/main" val="2857281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075A152-3533-4C21-9A27-0405E41FD6E6}"/>
              </a:ext>
            </a:extLst>
          </p:cNvPr>
          <p:cNvSpPr/>
          <p:nvPr/>
        </p:nvSpPr>
        <p:spPr>
          <a:xfrm>
            <a:off x="0" y="0"/>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E3636"/>
                </a:solidFill>
                <a:latin typeface="Garet Heavy"/>
              </a:rPr>
              <a:t>How Stress Affects Mental Wellbeing</a:t>
            </a:r>
          </a:p>
        </p:txBody>
      </p:sp>
      <p:pic>
        <p:nvPicPr>
          <p:cNvPr id="7" name="Picture 6">
            <a:extLst>
              <a:ext uri="{FF2B5EF4-FFF2-40B4-BE49-F238E27FC236}">
                <a16:creationId xmlns:a16="http://schemas.microsoft.com/office/drawing/2014/main" id="{891FD91D-0D59-48D4-81E2-95F7601FEA14}"/>
              </a:ext>
            </a:extLst>
          </p:cNvPr>
          <p:cNvPicPr>
            <a:picLocks noChangeAspect="1"/>
          </p:cNvPicPr>
          <p:nvPr/>
        </p:nvPicPr>
        <p:blipFill>
          <a:blip r:embed="rId3"/>
          <a:stretch>
            <a:fillRect/>
          </a:stretch>
        </p:blipFill>
        <p:spPr>
          <a:xfrm>
            <a:off x="9270360" y="5788007"/>
            <a:ext cx="2680070" cy="684478"/>
          </a:xfrm>
          <a:prstGeom prst="rect">
            <a:avLst/>
          </a:prstGeom>
        </p:spPr>
      </p:pic>
      <p:sp>
        <p:nvSpPr>
          <p:cNvPr id="8" name="Rectangle 7">
            <a:extLst>
              <a:ext uri="{FF2B5EF4-FFF2-40B4-BE49-F238E27FC236}">
                <a16:creationId xmlns:a16="http://schemas.microsoft.com/office/drawing/2014/main" id="{DC4055BE-5B0C-4CB9-9BD2-BB63943270CD}"/>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10" name="Title 1">
            <a:extLst>
              <a:ext uri="{FF2B5EF4-FFF2-40B4-BE49-F238E27FC236}">
                <a16:creationId xmlns:a16="http://schemas.microsoft.com/office/drawing/2014/main" id="{E492661C-72ED-47F7-9EBD-5298615340BC}"/>
              </a:ext>
            </a:extLst>
          </p:cNvPr>
          <p:cNvSpPr txBox="1">
            <a:spLocks/>
          </p:cNvSpPr>
          <p:nvPr/>
        </p:nvSpPr>
        <p:spPr>
          <a:xfrm>
            <a:off x="0" y="-161870"/>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3600" dirty="0">
              <a:solidFill>
                <a:srgbClr val="0E3636"/>
              </a:solidFill>
              <a:latin typeface="Garet Heavy" pitchFamily="2" charset="0"/>
            </a:endParaRPr>
          </a:p>
        </p:txBody>
      </p:sp>
      <p:sp>
        <p:nvSpPr>
          <p:cNvPr id="13" name="Arrow: Pentagon 12">
            <a:extLst>
              <a:ext uri="{FF2B5EF4-FFF2-40B4-BE49-F238E27FC236}">
                <a16:creationId xmlns:a16="http://schemas.microsoft.com/office/drawing/2014/main" id="{904465FB-F35B-4DD4-8E9D-05E733324970}"/>
              </a:ext>
            </a:extLst>
          </p:cNvPr>
          <p:cNvSpPr/>
          <p:nvPr/>
        </p:nvSpPr>
        <p:spPr>
          <a:xfrm>
            <a:off x="0" y="893554"/>
            <a:ext cx="1816100" cy="516830"/>
          </a:xfrm>
          <a:prstGeom prst="homePlate">
            <a:avLst/>
          </a:prstGeom>
          <a:solidFill>
            <a:srgbClr val="2E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Garet Heavy" pitchFamily="2" charset="0"/>
              </a:rPr>
              <a:t>Information</a:t>
            </a:r>
          </a:p>
        </p:txBody>
      </p:sp>
      <p:sp>
        <p:nvSpPr>
          <p:cNvPr id="3" name="Rectangle 2">
            <a:extLst>
              <a:ext uri="{FF2B5EF4-FFF2-40B4-BE49-F238E27FC236}">
                <a16:creationId xmlns:a16="http://schemas.microsoft.com/office/drawing/2014/main" id="{553C4B76-7423-4146-8A3F-8044907D0BBF}"/>
              </a:ext>
            </a:extLst>
          </p:cNvPr>
          <p:cNvSpPr/>
          <p:nvPr/>
        </p:nvSpPr>
        <p:spPr>
          <a:xfrm>
            <a:off x="1816101" y="1469659"/>
            <a:ext cx="10134330" cy="4478149"/>
          </a:xfrm>
          <a:prstGeom prst="rect">
            <a:avLst/>
          </a:prstGeom>
          <a:ln>
            <a:noFill/>
          </a:ln>
        </p:spPr>
        <p:txBody>
          <a:bodyPr wrap="square">
            <a:spAutoFit/>
          </a:bodyPr>
          <a:lstStyle/>
          <a:p>
            <a:r>
              <a:rPr lang="en-GB" sz="4000" b="1" dirty="0"/>
              <a:t>2. Physical Symptoms of Stress</a:t>
            </a:r>
            <a:endParaRPr lang="en-GB" sz="4000" dirty="0"/>
          </a:p>
          <a:p>
            <a:pPr>
              <a:buFont typeface="Arial" panose="020B0604020202020204" pitchFamily="34" charset="0"/>
              <a:buChar char="•"/>
            </a:pPr>
            <a:r>
              <a:rPr lang="en-GB" sz="3500" b="1" dirty="0"/>
              <a:t> Common Symptoms</a:t>
            </a:r>
            <a:r>
              <a:rPr lang="en-GB" sz="3500" dirty="0"/>
              <a:t>: Tiredness, trouble sleeping, muscle tension, and headaches.</a:t>
            </a:r>
          </a:p>
          <a:p>
            <a:endParaRPr lang="en-GB" sz="3500" dirty="0"/>
          </a:p>
          <a:p>
            <a:pPr>
              <a:buFont typeface="Arial" panose="020B0604020202020204" pitchFamily="34" charset="0"/>
              <a:buChar char="•"/>
            </a:pPr>
            <a:r>
              <a:rPr lang="en-GB" sz="3500" b="1" dirty="0"/>
              <a:t> Fight-or-Flight Response</a:t>
            </a:r>
            <a:r>
              <a:rPr lang="en-GB" sz="3500" dirty="0"/>
              <a:t>: Stress triggers the body's fight-or-flight response, releasing hormones like adrenaline and cortisol, which prepare the body to either fight or flee.</a:t>
            </a:r>
          </a:p>
        </p:txBody>
      </p:sp>
      <p:pic>
        <p:nvPicPr>
          <p:cNvPr id="4" name="Picture 3">
            <a:extLst>
              <a:ext uri="{FF2B5EF4-FFF2-40B4-BE49-F238E27FC236}">
                <a16:creationId xmlns:a16="http://schemas.microsoft.com/office/drawing/2014/main" id="{795D2215-65B0-4E09-8ED1-C659479692C6}"/>
              </a:ext>
            </a:extLst>
          </p:cNvPr>
          <p:cNvPicPr>
            <a:picLocks noChangeAspect="1"/>
          </p:cNvPicPr>
          <p:nvPr/>
        </p:nvPicPr>
        <p:blipFill>
          <a:blip r:embed="rId4"/>
          <a:stretch>
            <a:fillRect/>
          </a:stretch>
        </p:blipFill>
        <p:spPr>
          <a:xfrm>
            <a:off x="162263" y="1766976"/>
            <a:ext cx="1491574" cy="1491574"/>
          </a:xfrm>
          <a:prstGeom prst="rect">
            <a:avLst/>
          </a:prstGeom>
        </p:spPr>
      </p:pic>
      <p:pic>
        <p:nvPicPr>
          <p:cNvPr id="6" name="Picture 5">
            <a:extLst>
              <a:ext uri="{FF2B5EF4-FFF2-40B4-BE49-F238E27FC236}">
                <a16:creationId xmlns:a16="http://schemas.microsoft.com/office/drawing/2014/main" id="{7C89DDDD-5210-447C-9838-64099699F485}"/>
              </a:ext>
            </a:extLst>
          </p:cNvPr>
          <p:cNvPicPr>
            <a:picLocks noChangeAspect="1"/>
          </p:cNvPicPr>
          <p:nvPr/>
        </p:nvPicPr>
        <p:blipFill>
          <a:blip r:embed="rId5"/>
          <a:stretch>
            <a:fillRect/>
          </a:stretch>
        </p:blipFill>
        <p:spPr>
          <a:xfrm>
            <a:off x="142085" y="4099642"/>
            <a:ext cx="1576632" cy="1313282"/>
          </a:xfrm>
          <a:prstGeom prst="rect">
            <a:avLst/>
          </a:prstGeom>
        </p:spPr>
      </p:pic>
    </p:spTree>
    <p:extLst>
      <p:ext uri="{BB962C8B-B14F-4D97-AF65-F5344CB8AC3E}">
        <p14:creationId xmlns:p14="http://schemas.microsoft.com/office/powerpoint/2010/main" val="697143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Content Placeholder 3">
            <a:extLst>
              <a:ext uri="{FF2B5EF4-FFF2-40B4-BE49-F238E27FC236}">
                <a16:creationId xmlns:a16="http://schemas.microsoft.com/office/drawing/2014/main" id="{E7FA5679-BED6-478C-AB62-50132BE4A17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9" b="99363" l="9804" r="89706">
                        <a14:foregroundMark x1="39379" y1="22930" x2="62092" y2="26964"/>
                        <a14:foregroundMark x1="66667" y1="83652" x2="72059" y2="94055"/>
                        <a14:foregroundMark x1="55882" y1="92781" x2="48039" y2="97240"/>
                        <a14:foregroundMark x1="48039" y1="97240" x2="47712" y2="99363"/>
                        <a14:foregroundMark x1="66013" y1="92357" x2="68137" y2="97240"/>
                        <a14:foregroundMark x1="70915" y1="26539" x2="60948" y2="19321"/>
                        <a14:foregroundMark x1="60948" y1="19321" x2="43464" y2="15499"/>
                      </a14:backgroundRemoval>
                    </a14:imgEffect>
                  </a14:imgLayer>
                </a14:imgProps>
              </a:ext>
            </a:extLst>
          </a:blip>
          <a:stretch>
            <a:fillRect/>
          </a:stretch>
        </p:blipFill>
        <p:spPr>
          <a:xfrm>
            <a:off x="9523279" y="807101"/>
            <a:ext cx="2932141" cy="2256599"/>
          </a:xfrm>
          <a:prstGeom prst="rect">
            <a:avLst/>
          </a:prstGeom>
        </p:spPr>
      </p:pic>
      <p:pic>
        <p:nvPicPr>
          <p:cNvPr id="19" name="Picture 18">
            <a:extLst>
              <a:ext uri="{FF2B5EF4-FFF2-40B4-BE49-F238E27FC236}">
                <a16:creationId xmlns:a16="http://schemas.microsoft.com/office/drawing/2014/main" id="{83F542B5-1B05-485D-A9AE-CD9A5BFBC35F}"/>
              </a:ext>
            </a:extLst>
          </p:cNvPr>
          <p:cNvPicPr>
            <a:picLocks noChangeAspect="1"/>
          </p:cNvPicPr>
          <p:nvPr/>
        </p:nvPicPr>
        <p:blipFill>
          <a:blip r:embed="rId5"/>
          <a:stretch>
            <a:fillRect/>
          </a:stretch>
        </p:blipFill>
        <p:spPr>
          <a:xfrm>
            <a:off x="9270360" y="5788007"/>
            <a:ext cx="2680070" cy="684478"/>
          </a:xfrm>
          <a:prstGeom prst="rect">
            <a:avLst/>
          </a:prstGeom>
        </p:spPr>
      </p:pic>
      <p:sp>
        <p:nvSpPr>
          <p:cNvPr id="20" name="Rectangle 19">
            <a:extLst>
              <a:ext uri="{FF2B5EF4-FFF2-40B4-BE49-F238E27FC236}">
                <a16:creationId xmlns:a16="http://schemas.microsoft.com/office/drawing/2014/main" id="{5EDF0CF1-B62D-41B2-935C-52829AC2DB46}"/>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21" name="Rectangle 20">
            <a:extLst>
              <a:ext uri="{FF2B5EF4-FFF2-40B4-BE49-F238E27FC236}">
                <a16:creationId xmlns:a16="http://schemas.microsoft.com/office/drawing/2014/main" id="{3168432D-4A2C-43BE-807D-E0EA709AE9C0}"/>
              </a:ext>
            </a:extLst>
          </p:cNvPr>
          <p:cNvSpPr/>
          <p:nvPr/>
        </p:nvSpPr>
        <p:spPr>
          <a:xfrm>
            <a:off x="0" y="0"/>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Causes of Stress and Headaches</a:t>
            </a:r>
          </a:p>
        </p:txBody>
      </p:sp>
      <p:sp>
        <p:nvSpPr>
          <p:cNvPr id="22" name="Arrow: Pentagon 21">
            <a:extLst>
              <a:ext uri="{FF2B5EF4-FFF2-40B4-BE49-F238E27FC236}">
                <a16:creationId xmlns:a16="http://schemas.microsoft.com/office/drawing/2014/main" id="{E5A392C0-39F5-40CF-845A-C4922DEF1F8C}"/>
              </a:ext>
            </a:extLst>
          </p:cNvPr>
          <p:cNvSpPr/>
          <p:nvPr/>
        </p:nvSpPr>
        <p:spPr>
          <a:xfrm>
            <a:off x="0" y="893554"/>
            <a:ext cx="1816100" cy="516830"/>
          </a:xfrm>
          <a:prstGeom prst="homePlate">
            <a:avLst/>
          </a:prstGeom>
          <a:solidFill>
            <a:srgbClr val="2E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Garet Heavy" pitchFamily="2" charset="0"/>
              </a:rPr>
              <a:t>Discuss</a:t>
            </a:r>
          </a:p>
        </p:txBody>
      </p:sp>
      <p:sp>
        <p:nvSpPr>
          <p:cNvPr id="23" name="Title 1">
            <a:extLst>
              <a:ext uri="{FF2B5EF4-FFF2-40B4-BE49-F238E27FC236}">
                <a16:creationId xmlns:a16="http://schemas.microsoft.com/office/drawing/2014/main" id="{BCADC26E-3C53-4482-8C4C-EA4CE30893CB}"/>
              </a:ext>
            </a:extLst>
          </p:cNvPr>
          <p:cNvSpPr txBox="1">
            <a:spLocks/>
          </p:cNvSpPr>
          <p:nvPr/>
        </p:nvSpPr>
        <p:spPr>
          <a:xfrm>
            <a:off x="0" y="-161870"/>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3600" dirty="0">
              <a:solidFill>
                <a:srgbClr val="0E3636"/>
              </a:solidFill>
              <a:latin typeface="Garet Heavy" pitchFamily="2" charset="0"/>
            </a:endParaRPr>
          </a:p>
        </p:txBody>
      </p:sp>
      <p:sp>
        <p:nvSpPr>
          <p:cNvPr id="4" name="Rectangle 3">
            <a:extLst>
              <a:ext uri="{FF2B5EF4-FFF2-40B4-BE49-F238E27FC236}">
                <a16:creationId xmlns:a16="http://schemas.microsoft.com/office/drawing/2014/main" id="{FE0FC511-D85B-4D42-8DAA-2E096F5D6E74}"/>
              </a:ext>
            </a:extLst>
          </p:cNvPr>
          <p:cNvSpPr/>
          <p:nvPr/>
        </p:nvSpPr>
        <p:spPr>
          <a:xfrm>
            <a:off x="3048000" y="1859340"/>
            <a:ext cx="6096000" cy="3416320"/>
          </a:xfrm>
          <a:prstGeom prst="rect">
            <a:avLst/>
          </a:prstGeom>
        </p:spPr>
        <p:txBody>
          <a:bodyPr>
            <a:spAutoFit/>
          </a:bodyPr>
          <a:lstStyle/>
          <a:p>
            <a:r>
              <a:rPr lang="en-GB" b="1" dirty="0"/>
              <a:t>1. Common Causes of Stress</a:t>
            </a:r>
            <a:endParaRPr lang="en-GB" dirty="0"/>
          </a:p>
          <a:p>
            <a:pPr>
              <a:buFont typeface="Arial" panose="020B0604020202020204" pitchFamily="34" charset="0"/>
              <a:buChar char="•"/>
            </a:pPr>
            <a:r>
              <a:rPr lang="en-GB" b="1" dirty="0"/>
              <a:t>Academic Pressure</a:t>
            </a:r>
            <a:r>
              <a:rPr lang="en-GB" dirty="0"/>
              <a:t>: Exams, homework, and future career concerns.</a:t>
            </a:r>
          </a:p>
          <a:p>
            <a:pPr>
              <a:buFont typeface="Arial" panose="020B0604020202020204" pitchFamily="34" charset="0"/>
              <a:buChar char="•"/>
            </a:pPr>
            <a:r>
              <a:rPr lang="en-GB" b="1" dirty="0"/>
              <a:t>Social Issues</a:t>
            </a:r>
            <a:r>
              <a:rPr lang="en-GB" dirty="0"/>
              <a:t>: Peer pressure, relationships, and social media.</a:t>
            </a:r>
          </a:p>
          <a:p>
            <a:pPr>
              <a:buFont typeface="Arial" panose="020B0604020202020204" pitchFamily="34" charset="0"/>
              <a:buChar char="•"/>
            </a:pPr>
            <a:r>
              <a:rPr lang="en-GB" b="1" dirty="0"/>
              <a:t>Personal Life</a:t>
            </a:r>
            <a:r>
              <a:rPr lang="en-GB" dirty="0"/>
              <a:t>: Family conflicts, health problems, and personal expectations.</a:t>
            </a:r>
          </a:p>
          <a:p>
            <a:pPr>
              <a:buFont typeface="Arial" panose="020B0604020202020204" pitchFamily="34" charset="0"/>
              <a:buChar char="•"/>
            </a:pPr>
            <a:endParaRPr lang="en-GB" dirty="0"/>
          </a:p>
          <a:p>
            <a:r>
              <a:rPr lang="en-GB" b="1" dirty="0"/>
              <a:t>2. How Stress Triggers Headaches</a:t>
            </a:r>
            <a:endParaRPr lang="en-GB" dirty="0"/>
          </a:p>
          <a:p>
            <a:pPr>
              <a:buFont typeface="Arial" panose="020B0604020202020204" pitchFamily="34" charset="0"/>
              <a:buChar char="•"/>
            </a:pPr>
            <a:r>
              <a:rPr lang="en-GB" b="1" dirty="0"/>
              <a:t>Muscle Tension</a:t>
            </a:r>
            <a:r>
              <a:rPr lang="en-GB" dirty="0"/>
              <a:t>: Stress can cause muscles in the neck and scalp to tighten, leading to tension headaches.</a:t>
            </a:r>
          </a:p>
          <a:p>
            <a:pPr>
              <a:buFont typeface="Arial" panose="020B0604020202020204" pitchFamily="34" charset="0"/>
              <a:buChar char="•"/>
            </a:pPr>
            <a:r>
              <a:rPr lang="en-GB" b="1" dirty="0"/>
              <a:t>Hormonal Changes</a:t>
            </a:r>
            <a:r>
              <a:rPr lang="en-GB" dirty="0"/>
              <a:t>: Stress hormones can cause changes in the brain that lead to migraines.</a:t>
            </a:r>
          </a:p>
        </p:txBody>
      </p:sp>
    </p:spTree>
    <p:extLst>
      <p:ext uri="{BB962C8B-B14F-4D97-AF65-F5344CB8AC3E}">
        <p14:creationId xmlns:p14="http://schemas.microsoft.com/office/powerpoint/2010/main" val="2324697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Content Placeholder 3">
            <a:extLst>
              <a:ext uri="{FF2B5EF4-FFF2-40B4-BE49-F238E27FC236}">
                <a16:creationId xmlns:a16="http://schemas.microsoft.com/office/drawing/2014/main" id="{E7FA5679-BED6-478C-AB62-50132BE4A17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9" b="99363" l="9804" r="89706">
                        <a14:foregroundMark x1="39379" y1="22930" x2="62092" y2="26964"/>
                        <a14:foregroundMark x1="66667" y1="83652" x2="72059" y2="94055"/>
                        <a14:foregroundMark x1="55882" y1="92781" x2="48039" y2="97240"/>
                        <a14:foregroundMark x1="48039" y1="97240" x2="47712" y2="99363"/>
                        <a14:foregroundMark x1="66013" y1="92357" x2="68137" y2="97240"/>
                        <a14:foregroundMark x1="70915" y1="26539" x2="60948" y2="19321"/>
                        <a14:foregroundMark x1="60948" y1="19321" x2="43464" y2="15499"/>
                      </a14:backgroundRemoval>
                    </a14:imgEffect>
                  </a14:imgLayer>
                </a14:imgProps>
              </a:ext>
            </a:extLst>
          </a:blip>
          <a:stretch>
            <a:fillRect/>
          </a:stretch>
        </p:blipFill>
        <p:spPr>
          <a:xfrm>
            <a:off x="9523279" y="807101"/>
            <a:ext cx="2932141" cy="2256599"/>
          </a:xfrm>
          <a:prstGeom prst="rect">
            <a:avLst/>
          </a:prstGeom>
        </p:spPr>
      </p:pic>
      <p:pic>
        <p:nvPicPr>
          <p:cNvPr id="19" name="Picture 18">
            <a:extLst>
              <a:ext uri="{FF2B5EF4-FFF2-40B4-BE49-F238E27FC236}">
                <a16:creationId xmlns:a16="http://schemas.microsoft.com/office/drawing/2014/main" id="{83F542B5-1B05-485D-A9AE-CD9A5BFBC35F}"/>
              </a:ext>
            </a:extLst>
          </p:cNvPr>
          <p:cNvPicPr>
            <a:picLocks noChangeAspect="1"/>
          </p:cNvPicPr>
          <p:nvPr/>
        </p:nvPicPr>
        <p:blipFill>
          <a:blip r:embed="rId5"/>
          <a:stretch>
            <a:fillRect/>
          </a:stretch>
        </p:blipFill>
        <p:spPr>
          <a:xfrm>
            <a:off x="9270360" y="5788007"/>
            <a:ext cx="2680070" cy="684478"/>
          </a:xfrm>
          <a:prstGeom prst="rect">
            <a:avLst/>
          </a:prstGeom>
        </p:spPr>
      </p:pic>
      <p:sp>
        <p:nvSpPr>
          <p:cNvPr id="20" name="Rectangle 19">
            <a:extLst>
              <a:ext uri="{FF2B5EF4-FFF2-40B4-BE49-F238E27FC236}">
                <a16:creationId xmlns:a16="http://schemas.microsoft.com/office/drawing/2014/main" id="{5EDF0CF1-B62D-41B2-935C-52829AC2DB46}"/>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21" name="Rectangle 20">
            <a:extLst>
              <a:ext uri="{FF2B5EF4-FFF2-40B4-BE49-F238E27FC236}">
                <a16:creationId xmlns:a16="http://schemas.microsoft.com/office/drawing/2014/main" id="{3168432D-4A2C-43BE-807D-E0EA709AE9C0}"/>
              </a:ext>
            </a:extLst>
          </p:cNvPr>
          <p:cNvSpPr/>
          <p:nvPr/>
        </p:nvSpPr>
        <p:spPr>
          <a:xfrm>
            <a:off x="0" y="0"/>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E8686"/>
                </a:solidFill>
              </a:rPr>
              <a:t>Managing Stress and Preventing Headaches</a:t>
            </a:r>
          </a:p>
        </p:txBody>
      </p:sp>
      <p:sp>
        <p:nvSpPr>
          <p:cNvPr id="22" name="Arrow: Pentagon 21">
            <a:extLst>
              <a:ext uri="{FF2B5EF4-FFF2-40B4-BE49-F238E27FC236}">
                <a16:creationId xmlns:a16="http://schemas.microsoft.com/office/drawing/2014/main" id="{E5A392C0-39F5-40CF-845A-C4922DEF1F8C}"/>
              </a:ext>
            </a:extLst>
          </p:cNvPr>
          <p:cNvSpPr/>
          <p:nvPr/>
        </p:nvSpPr>
        <p:spPr>
          <a:xfrm>
            <a:off x="0" y="893554"/>
            <a:ext cx="1816100" cy="516830"/>
          </a:xfrm>
          <a:prstGeom prst="homePlate">
            <a:avLst/>
          </a:prstGeom>
          <a:solidFill>
            <a:srgbClr val="2E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Garet Heavy" pitchFamily="2" charset="0"/>
              </a:rPr>
              <a:t>Discuss</a:t>
            </a:r>
          </a:p>
        </p:txBody>
      </p:sp>
      <p:sp>
        <p:nvSpPr>
          <p:cNvPr id="23" name="Title 1">
            <a:extLst>
              <a:ext uri="{FF2B5EF4-FFF2-40B4-BE49-F238E27FC236}">
                <a16:creationId xmlns:a16="http://schemas.microsoft.com/office/drawing/2014/main" id="{BCADC26E-3C53-4482-8C4C-EA4CE30893CB}"/>
              </a:ext>
            </a:extLst>
          </p:cNvPr>
          <p:cNvSpPr txBox="1">
            <a:spLocks/>
          </p:cNvSpPr>
          <p:nvPr/>
        </p:nvSpPr>
        <p:spPr>
          <a:xfrm>
            <a:off x="0" y="-161870"/>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3600" dirty="0">
              <a:solidFill>
                <a:srgbClr val="0E3636"/>
              </a:solidFill>
              <a:latin typeface="Garet Heavy" pitchFamily="2" charset="0"/>
            </a:endParaRPr>
          </a:p>
        </p:txBody>
      </p:sp>
      <p:sp>
        <p:nvSpPr>
          <p:cNvPr id="2" name="Rectangle 1">
            <a:extLst>
              <a:ext uri="{FF2B5EF4-FFF2-40B4-BE49-F238E27FC236}">
                <a16:creationId xmlns:a16="http://schemas.microsoft.com/office/drawing/2014/main" id="{F6FBA0D1-1279-43E5-93BA-83FEE2B48765}"/>
              </a:ext>
            </a:extLst>
          </p:cNvPr>
          <p:cNvSpPr/>
          <p:nvPr/>
        </p:nvSpPr>
        <p:spPr>
          <a:xfrm>
            <a:off x="428018" y="1472778"/>
            <a:ext cx="11322996" cy="4524315"/>
          </a:xfrm>
          <a:prstGeom prst="rect">
            <a:avLst/>
          </a:prstGeom>
        </p:spPr>
        <p:txBody>
          <a:bodyPr wrap="square">
            <a:spAutoFit/>
          </a:bodyPr>
          <a:lstStyle/>
          <a:p>
            <a:r>
              <a:rPr lang="en-GB" b="1" dirty="0"/>
              <a:t>Managing Stress and Preventing Headaches</a:t>
            </a:r>
          </a:p>
          <a:p>
            <a:r>
              <a:rPr lang="en-GB" b="1" dirty="0"/>
              <a:t>1. Healthy Lifestyle Choices</a:t>
            </a:r>
            <a:endParaRPr lang="en-GB" dirty="0"/>
          </a:p>
          <a:p>
            <a:pPr>
              <a:buFont typeface="Arial" panose="020B0604020202020204" pitchFamily="34" charset="0"/>
              <a:buChar char="•"/>
            </a:pPr>
            <a:r>
              <a:rPr lang="en-GB" b="1" dirty="0"/>
              <a:t>Regular Exercise</a:t>
            </a:r>
            <a:r>
              <a:rPr lang="en-GB" dirty="0"/>
              <a:t>: Physical activity releases endorphins, which can reduce stress and prevent headaches.</a:t>
            </a:r>
          </a:p>
          <a:p>
            <a:pPr>
              <a:buFont typeface="Arial" panose="020B0604020202020204" pitchFamily="34" charset="0"/>
              <a:buChar char="•"/>
            </a:pPr>
            <a:r>
              <a:rPr lang="en-GB" b="1" dirty="0"/>
              <a:t>Balanced Diet</a:t>
            </a:r>
            <a:r>
              <a:rPr lang="en-GB" dirty="0"/>
              <a:t>: Eating nutritious meals at regular intervals keeps energy levels stable and reduces stress.</a:t>
            </a:r>
          </a:p>
          <a:p>
            <a:pPr>
              <a:buFont typeface="Arial" panose="020B0604020202020204" pitchFamily="34" charset="0"/>
              <a:buChar char="•"/>
            </a:pPr>
            <a:r>
              <a:rPr lang="en-GB" b="1" dirty="0"/>
              <a:t>Adequate Sleep</a:t>
            </a:r>
            <a:r>
              <a:rPr lang="en-GB" dirty="0"/>
              <a:t>: Ensuring 8-10 hours of sleep helps the body recover and manage stress better.</a:t>
            </a:r>
          </a:p>
          <a:p>
            <a:endParaRPr lang="en-GB" dirty="0"/>
          </a:p>
          <a:p>
            <a:r>
              <a:rPr lang="en-GB" b="1" dirty="0"/>
              <a:t>2. Stress Management Techniques</a:t>
            </a:r>
            <a:endParaRPr lang="en-GB" dirty="0"/>
          </a:p>
          <a:p>
            <a:pPr>
              <a:buFont typeface="Arial" panose="020B0604020202020204" pitchFamily="34" charset="0"/>
              <a:buChar char="•"/>
            </a:pPr>
            <a:r>
              <a:rPr lang="en-GB" b="1" dirty="0"/>
              <a:t>Relaxation Exercises</a:t>
            </a:r>
            <a:r>
              <a:rPr lang="en-GB" dirty="0"/>
              <a:t>: Deep breathing, meditation, and yoga can help calm the mind and reduce stress.</a:t>
            </a:r>
          </a:p>
          <a:p>
            <a:pPr>
              <a:buFont typeface="Arial" panose="020B0604020202020204" pitchFamily="34" charset="0"/>
              <a:buChar char="•"/>
            </a:pPr>
            <a:r>
              <a:rPr lang="en-GB" b="1" dirty="0"/>
              <a:t>Time Management</a:t>
            </a:r>
            <a:r>
              <a:rPr lang="en-GB" dirty="0"/>
              <a:t>: Prioritizing tasks and breaking them into manageable steps can reduce feelings of being overwhelmed.</a:t>
            </a:r>
          </a:p>
          <a:p>
            <a:pPr>
              <a:buFont typeface="Arial" panose="020B0604020202020204" pitchFamily="34" charset="0"/>
              <a:buChar char="•"/>
            </a:pPr>
            <a:r>
              <a:rPr lang="en-GB" b="1" dirty="0"/>
              <a:t>Hobbies and Interests</a:t>
            </a:r>
            <a:r>
              <a:rPr lang="en-GB" dirty="0"/>
              <a:t>: Engaging in activities you enjoy can provide a break from stress and boost your mood.</a:t>
            </a:r>
          </a:p>
          <a:p>
            <a:endParaRPr lang="en-GB" dirty="0"/>
          </a:p>
          <a:p>
            <a:r>
              <a:rPr lang="en-GB" b="1" dirty="0"/>
              <a:t>3. Seeking Help</a:t>
            </a:r>
            <a:endParaRPr lang="en-GB" dirty="0"/>
          </a:p>
          <a:p>
            <a:pPr>
              <a:buFont typeface="Arial" panose="020B0604020202020204" pitchFamily="34" charset="0"/>
              <a:buChar char="•"/>
            </a:pPr>
            <a:r>
              <a:rPr lang="en-GB" b="1" dirty="0"/>
              <a:t>Talk to Someone</a:t>
            </a:r>
            <a:r>
              <a:rPr lang="en-GB" dirty="0"/>
              <a:t>: Sharing your feelings with friends, family, or a counsellor can provide support and reduce stress.</a:t>
            </a:r>
          </a:p>
          <a:p>
            <a:pPr>
              <a:buFont typeface="Arial" panose="020B0604020202020204" pitchFamily="34" charset="0"/>
              <a:buChar char="•"/>
            </a:pPr>
            <a:r>
              <a:rPr lang="en-GB" b="1" dirty="0"/>
              <a:t>Professional Help</a:t>
            </a:r>
            <a:r>
              <a:rPr lang="en-GB" dirty="0"/>
              <a:t>: If stress and headaches become overwhelming, seek help from a healthcare professional, such as a psychologist or doctor.</a:t>
            </a:r>
          </a:p>
        </p:txBody>
      </p:sp>
    </p:spTree>
    <p:extLst>
      <p:ext uri="{BB962C8B-B14F-4D97-AF65-F5344CB8AC3E}">
        <p14:creationId xmlns:p14="http://schemas.microsoft.com/office/powerpoint/2010/main" val="2357936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Content Placeholder 3">
            <a:extLst>
              <a:ext uri="{FF2B5EF4-FFF2-40B4-BE49-F238E27FC236}">
                <a16:creationId xmlns:a16="http://schemas.microsoft.com/office/drawing/2014/main" id="{E7FA5679-BED6-478C-AB62-50132BE4A17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9" b="99363" l="9804" r="89706">
                        <a14:foregroundMark x1="39379" y1="22930" x2="62092" y2="26964"/>
                        <a14:foregroundMark x1="66667" y1="83652" x2="72059" y2="94055"/>
                        <a14:foregroundMark x1="55882" y1="92781" x2="48039" y2="97240"/>
                        <a14:foregroundMark x1="48039" y1="97240" x2="47712" y2="99363"/>
                        <a14:foregroundMark x1="66013" y1="92357" x2="68137" y2="97240"/>
                        <a14:foregroundMark x1="70915" y1="26539" x2="60948" y2="19321"/>
                        <a14:foregroundMark x1="60948" y1="19321" x2="43464" y2="15499"/>
                      </a14:backgroundRemoval>
                    </a14:imgEffect>
                  </a14:imgLayer>
                </a14:imgProps>
              </a:ext>
            </a:extLst>
          </a:blip>
          <a:stretch>
            <a:fillRect/>
          </a:stretch>
        </p:blipFill>
        <p:spPr>
          <a:xfrm>
            <a:off x="9523279" y="807101"/>
            <a:ext cx="2932141" cy="2256599"/>
          </a:xfrm>
          <a:prstGeom prst="rect">
            <a:avLst/>
          </a:prstGeom>
        </p:spPr>
      </p:pic>
      <p:pic>
        <p:nvPicPr>
          <p:cNvPr id="19" name="Picture 18">
            <a:extLst>
              <a:ext uri="{FF2B5EF4-FFF2-40B4-BE49-F238E27FC236}">
                <a16:creationId xmlns:a16="http://schemas.microsoft.com/office/drawing/2014/main" id="{83F542B5-1B05-485D-A9AE-CD9A5BFBC35F}"/>
              </a:ext>
            </a:extLst>
          </p:cNvPr>
          <p:cNvPicPr>
            <a:picLocks noChangeAspect="1"/>
          </p:cNvPicPr>
          <p:nvPr/>
        </p:nvPicPr>
        <p:blipFill>
          <a:blip r:embed="rId5"/>
          <a:stretch>
            <a:fillRect/>
          </a:stretch>
        </p:blipFill>
        <p:spPr>
          <a:xfrm>
            <a:off x="9270360" y="5788007"/>
            <a:ext cx="2680070" cy="684478"/>
          </a:xfrm>
          <a:prstGeom prst="rect">
            <a:avLst/>
          </a:prstGeom>
        </p:spPr>
      </p:pic>
      <p:sp>
        <p:nvSpPr>
          <p:cNvPr id="20" name="Rectangle 19">
            <a:extLst>
              <a:ext uri="{FF2B5EF4-FFF2-40B4-BE49-F238E27FC236}">
                <a16:creationId xmlns:a16="http://schemas.microsoft.com/office/drawing/2014/main" id="{5EDF0CF1-B62D-41B2-935C-52829AC2DB46}"/>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21" name="Rectangle 20">
            <a:extLst>
              <a:ext uri="{FF2B5EF4-FFF2-40B4-BE49-F238E27FC236}">
                <a16:creationId xmlns:a16="http://schemas.microsoft.com/office/drawing/2014/main" id="{3168432D-4A2C-43BE-807D-E0EA709AE9C0}"/>
              </a:ext>
            </a:extLst>
          </p:cNvPr>
          <p:cNvSpPr/>
          <p:nvPr/>
        </p:nvSpPr>
        <p:spPr>
          <a:xfrm>
            <a:off x="0" y="0"/>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Causes of Stress and Headaches</a:t>
            </a:r>
          </a:p>
        </p:txBody>
      </p:sp>
      <p:sp>
        <p:nvSpPr>
          <p:cNvPr id="22" name="Arrow: Pentagon 21">
            <a:extLst>
              <a:ext uri="{FF2B5EF4-FFF2-40B4-BE49-F238E27FC236}">
                <a16:creationId xmlns:a16="http://schemas.microsoft.com/office/drawing/2014/main" id="{E5A392C0-39F5-40CF-845A-C4922DEF1F8C}"/>
              </a:ext>
            </a:extLst>
          </p:cNvPr>
          <p:cNvSpPr/>
          <p:nvPr/>
        </p:nvSpPr>
        <p:spPr>
          <a:xfrm>
            <a:off x="0" y="893554"/>
            <a:ext cx="1816100" cy="516830"/>
          </a:xfrm>
          <a:prstGeom prst="homePlate">
            <a:avLst/>
          </a:prstGeom>
          <a:solidFill>
            <a:srgbClr val="2E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Garet Heavy" pitchFamily="2" charset="0"/>
              </a:rPr>
              <a:t>Discuss</a:t>
            </a:r>
          </a:p>
        </p:txBody>
      </p:sp>
      <p:sp>
        <p:nvSpPr>
          <p:cNvPr id="23" name="Title 1">
            <a:extLst>
              <a:ext uri="{FF2B5EF4-FFF2-40B4-BE49-F238E27FC236}">
                <a16:creationId xmlns:a16="http://schemas.microsoft.com/office/drawing/2014/main" id="{BCADC26E-3C53-4482-8C4C-EA4CE30893CB}"/>
              </a:ext>
            </a:extLst>
          </p:cNvPr>
          <p:cNvSpPr txBox="1">
            <a:spLocks/>
          </p:cNvSpPr>
          <p:nvPr/>
        </p:nvSpPr>
        <p:spPr>
          <a:xfrm>
            <a:off x="0" y="-161870"/>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3600" dirty="0">
              <a:solidFill>
                <a:srgbClr val="0E3636"/>
              </a:solidFill>
              <a:latin typeface="Garet Heavy" pitchFamily="2" charset="0"/>
            </a:endParaRPr>
          </a:p>
        </p:txBody>
      </p:sp>
      <p:sp>
        <p:nvSpPr>
          <p:cNvPr id="6" name="Rectangle 5">
            <a:extLst>
              <a:ext uri="{FF2B5EF4-FFF2-40B4-BE49-F238E27FC236}">
                <a16:creationId xmlns:a16="http://schemas.microsoft.com/office/drawing/2014/main" id="{82E8AACB-54DC-45E2-BB16-70BA0D1F7C7D}"/>
              </a:ext>
            </a:extLst>
          </p:cNvPr>
          <p:cNvSpPr/>
          <p:nvPr/>
        </p:nvSpPr>
        <p:spPr>
          <a:xfrm>
            <a:off x="3048000" y="1582341"/>
            <a:ext cx="6096000" cy="3693319"/>
          </a:xfrm>
          <a:prstGeom prst="rect">
            <a:avLst/>
          </a:prstGeom>
        </p:spPr>
        <p:txBody>
          <a:bodyPr>
            <a:spAutoFit/>
          </a:bodyPr>
          <a:lstStyle/>
          <a:p>
            <a:r>
              <a:rPr lang="en-GB" b="1" dirty="0"/>
              <a:t>Discussion Questions</a:t>
            </a:r>
          </a:p>
          <a:p>
            <a:pPr>
              <a:buFont typeface="+mj-lt"/>
              <a:buAutoNum type="arabicPeriod"/>
            </a:pPr>
            <a:r>
              <a:rPr lang="en-GB" dirty="0"/>
              <a:t>What are some common causes of stress in your life?</a:t>
            </a:r>
          </a:p>
          <a:p>
            <a:pPr>
              <a:buFont typeface="+mj-lt"/>
              <a:buAutoNum type="arabicPeriod"/>
            </a:pPr>
            <a:r>
              <a:rPr lang="en-GB" dirty="0"/>
              <a:t>How do you usually manage stress? Are there any new techniques you would like to try?</a:t>
            </a:r>
          </a:p>
          <a:p>
            <a:pPr>
              <a:buFont typeface="+mj-lt"/>
              <a:buAutoNum type="arabicPeriod"/>
            </a:pPr>
            <a:r>
              <a:rPr lang="en-GB" dirty="0"/>
              <a:t>Have you ever experienced headaches related to stress? How did you handle them?</a:t>
            </a:r>
          </a:p>
          <a:p>
            <a:r>
              <a:rPr lang="en-GB" b="1" dirty="0"/>
              <a:t>Activities</a:t>
            </a:r>
          </a:p>
          <a:p>
            <a:pPr>
              <a:buFont typeface="+mj-lt"/>
              <a:buAutoNum type="arabicPeriod"/>
            </a:pPr>
            <a:r>
              <a:rPr lang="en-GB" b="1" dirty="0"/>
              <a:t>Relaxation Exercise</a:t>
            </a:r>
            <a:r>
              <a:rPr lang="en-GB" dirty="0"/>
              <a:t>: Let's try a short guided meditation or deep breathing exercise.</a:t>
            </a:r>
          </a:p>
          <a:p>
            <a:pPr>
              <a:buFont typeface="+mj-lt"/>
              <a:buAutoNum type="arabicPeriod"/>
            </a:pPr>
            <a:r>
              <a:rPr lang="en-GB" b="1" dirty="0"/>
              <a:t>Stress Journal</a:t>
            </a:r>
            <a:r>
              <a:rPr lang="en-GB" dirty="0"/>
              <a:t>: Start a journal to track your stress levels and identify patterns or triggers.</a:t>
            </a:r>
          </a:p>
          <a:p>
            <a:pPr>
              <a:buFont typeface="+mj-lt"/>
              <a:buAutoNum type="arabicPeriod"/>
            </a:pPr>
            <a:r>
              <a:rPr lang="en-GB" b="1" dirty="0"/>
              <a:t>Group Discussion</a:t>
            </a:r>
            <a:r>
              <a:rPr lang="en-GB" dirty="0"/>
              <a:t>: Share stress management tips and support each other in finding new ways to cope.</a:t>
            </a:r>
          </a:p>
        </p:txBody>
      </p:sp>
    </p:spTree>
    <p:extLst>
      <p:ext uri="{BB962C8B-B14F-4D97-AF65-F5344CB8AC3E}">
        <p14:creationId xmlns:p14="http://schemas.microsoft.com/office/powerpoint/2010/main" val="1146705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3C3A17-CFD3-2068-B037-46FEC17E9BE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4600" y1="22600" x2="34600" y2="22600"/>
                        <a14:foregroundMark x1="67860" y1="69520" x2="67860" y2="69520"/>
                        <a14:foregroundMark x1="35260" y1="56480" x2="35260" y2="56480"/>
                        <a14:foregroundMark x1="30040" y1="21940" x2="43080" y2="23240"/>
                        <a14:foregroundMark x1="33960" y1="55840" x2="35260" y2="57780"/>
                        <a14:foregroundMark x1="62640" y1="65620" x2="67200" y2="68220"/>
                        <a14:foregroundMark x1="35260" y1="60400" x2="35920" y2="57780"/>
                      </a14:backgroundRemoval>
                    </a14:imgEffect>
                  </a14:imgLayer>
                </a14:imgProps>
              </a:ext>
            </a:extLst>
          </a:blip>
          <a:stretch>
            <a:fillRect/>
          </a:stretch>
        </p:blipFill>
        <p:spPr>
          <a:xfrm>
            <a:off x="898478" y="2486923"/>
            <a:ext cx="2226734" cy="2226734"/>
          </a:xfrm>
          <a:prstGeom prst="rect">
            <a:avLst/>
          </a:prstGeom>
        </p:spPr>
      </p:pic>
      <p:pic>
        <p:nvPicPr>
          <p:cNvPr id="5" name="Picture 4">
            <a:extLst>
              <a:ext uri="{FF2B5EF4-FFF2-40B4-BE49-F238E27FC236}">
                <a16:creationId xmlns:a16="http://schemas.microsoft.com/office/drawing/2014/main" id="{7848EDCE-22E7-7FA5-E77F-B444015967AE}"/>
              </a:ext>
            </a:extLst>
          </p:cNvPr>
          <p:cNvPicPr>
            <a:picLocks noChangeAspect="1"/>
          </p:cNvPicPr>
          <p:nvPr/>
        </p:nvPicPr>
        <p:blipFill>
          <a:blip r:embed="rId5"/>
          <a:stretch>
            <a:fillRect/>
          </a:stretch>
        </p:blipFill>
        <p:spPr>
          <a:xfrm>
            <a:off x="4974166" y="2486923"/>
            <a:ext cx="1905000" cy="1905000"/>
          </a:xfrm>
          <a:prstGeom prst="rect">
            <a:avLst/>
          </a:prstGeom>
        </p:spPr>
      </p:pic>
      <p:pic>
        <p:nvPicPr>
          <p:cNvPr id="6" name="Picture 5">
            <a:extLst>
              <a:ext uri="{FF2B5EF4-FFF2-40B4-BE49-F238E27FC236}">
                <a16:creationId xmlns:a16="http://schemas.microsoft.com/office/drawing/2014/main" id="{32297369-1C5A-4F44-142A-1F8545E57545}"/>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159" b="82428" l="10000" r="90000">
                        <a14:foregroundMark x1="66923" y1="62500" x2="66923" y2="62500"/>
                      </a14:backgroundRemoval>
                    </a14:imgEffect>
                  </a14:imgLayer>
                </a14:imgProps>
              </a:ext>
            </a:extLst>
          </a:blip>
          <a:srcRect b="8413"/>
          <a:stretch/>
        </p:blipFill>
        <p:spPr>
          <a:xfrm>
            <a:off x="9185320" y="2634717"/>
            <a:ext cx="1931413" cy="1905000"/>
          </a:xfrm>
          <a:prstGeom prst="rect">
            <a:avLst/>
          </a:prstGeom>
        </p:spPr>
      </p:pic>
      <p:pic>
        <p:nvPicPr>
          <p:cNvPr id="13" name="Picture 12">
            <a:extLst>
              <a:ext uri="{FF2B5EF4-FFF2-40B4-BE49-F238E27FC236}">
                <a16:creationId xmlns:a16="http://schemas.microsoft.com/office/drawing/2014/main" id="{2A7E25A9-C31A-43F5-B43E-4E2D91B95BCE}"/>
              </a:ext>
            </a:extLst>
          </p:cNvPr>
          <p:cNvPicPr>
            <a:picLocks noChangeAspect="1"/>
          </p:cNvPicPr>
          <p:nvPr/>
        </p:nvPicPr>
        <p:blipFill>
          <a:blip r:embed="rId8"/>
          <a:stretch>
            <a:fillRect/>
          </a:stretch>
        </p:blipFill>
        <p:spPr>
          <a:xfrm>
            <a:off x="9270360" y="5788007"/>
            <a:ext cx="2680070" cy="684478"/>
          </a:xfrm>
          <a:prstGeom prst="rect">
            <a:avLst/>
          </a:prstGeom>
        </p:spPr>
      </p:pic>
      <p:sp>
        <p:nvSpPr>
          <p:cNvPr id="14" name="Rectangle 13">
            <a:extLst>
              <a:ext uri="{FF2B5EF4-FFF2-40B4-BE49-F238E27FC236}">
                <a16:creationId xmlns:a16="http://schemas.microsoft.com/office/drawing/2014/main" id="{709B1A0D-DB82-47EC-9B6C-9C10223E7EE0}"/>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15" name="Rectangle 14">
            <a:extLst>
              <a:ext uri="{FF2B5EF4-FFF2-40B4-BE49-F238E27FC236}">
                <a16:creationId xmlns:a16="http://schemas.microsoft.com/office/drawing/2014/main" id="{5B1118AC-6A9C-4483-9871-F8560D17D91C}"/>
              </a:ext>
            </a:extLst>
          </p:cNvPr>
          <p:cNvSpPr/>
          <p:nvPr/>
        </p:nvSpPr>
        <p:spPr>
          <a:xfrm>
            <a:off x="0" y="0"/>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itle 1">
            <a:extLst>
              <a:ext uri="{FF2B5EF4-FFF2-40B4-BE49-F238E27FC236}">
                <a16:creationId xmlns:a16="http://schemas.microsoft.com/office/drawing/2014/main" id="{30DACC38-1976-4DCC-8747-D7B7757C6D68}"/>
              </a:ext>
            </a:extLst>
          </p:cNvPr>
          <p:cNvSpPr txBox="1">
            <a:spLocks/>
          </p:cNvSpPr>
          <p:nvPr/>
        </p:nvSpPr>
        <p:spPr>
          <a:xfrm>
            <a:off x="0" y="66663"/>
            <a:ext cx="12192000" cy="807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rgbClr val="0E3636"/>
                </a:solidFill>
                <a:latin typeface="Garet Heavy" pitchFamily="2" charset="0"/>
              </a:rPr>
              <a:t>Remember…</a:t>
            </a:r>
          </a:p>
        </p:txBody>
      </p:sp>
      <p:sp>
        <p:nvSpPr>
          <p:cNvPr id="17" name="Arrow: Pentagon 16">
            <a:extLst>
              <a:ext uri="{FF2B5EF4-FFF2-40B4-BE49-F238E27FC236}">
                <a16:creationId xmlns:a16="http://schemas.microsoft.com/office/drawing/2014/main" id="{11366F59-920D-47E8-A35A-2061DD7D3CE1}"/>
              </a:ext>
            </a:extLst>
          </p:cNvPr>
          <p:cNvSpPr/>
          <p:nvPr/>
        </p:nvSpPr>
        <p:spPr>
          <a:xfrm>
            <a:off x="0" y="893554"/>
            <a:ext cx="2537448" cy="516830"/>
          </a:xfrm>
          <a:prstGeom prst="homePlate">
            <a:avLst/>
          </a:prstGeom>
          <a:solidFill>
            <a:srgbClr val="2E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Garet Heavy" pitchFamily="2" charset="0"/>
              </a:rPr>
              <a:t>Final thought</a:t>
            </a:r>
          </a:p>
        </p:txBody>
      </p:sp>
      <p:sp>
        <p:nvSpPr>
          <p:cNvPr id="11" name="Rectangle 10">
            <a:extLst>
              <a:ext uri="{FF2B5EF4-FFF2-40B4-BE49-F238E27FC236}">
                <a16:creationId xmlns:a16="http://schemas.microsoft.com/office/drawing/2014/main" id="{E5A02476-C22C-4B03-8CD4-0BA7020529C6}"/>
              </a:ext>
            </a:extLst>
          </p:cNvPr>
          <p:cNvSpPr/>
          <p:nvPr/>
        </p:nvSpPr>
        <p:spPr>
          <a:xfrm>
            <a:off x="525295" y="4638996"/>
            <a:ext cx="10953344" cy="1200329"/>
          </a:xfrm>
          <a:prstGeom prst="rect">
            <a:avLst/>
          </a:prstGeom>
        </p:spPr>
        <p:txBody>
          <a:bodyPr wrap="square">
            <a:spAutoFit/>
          </a:bodyPr>
          <a:lstStyle/>
          <a:p>
            <a:r>
              <a:rPr lang="en-GB" sz="2400" dirty="0"/>
              <a:t>Remember, managing stress is a continuous process, and it's okay to seek help when needed. Taking care of your mental wellbeing is just as important as taking care of your physical health.</a:t>
            </a:r>
          </a:p>
        </p:txBody>
      </p:sp>
    </p:spTree>
    <p:extLst>
      <p:ext uri="{BB962C8B-B14F-4D97-AF65-F5344CB8AC3E}">
        <p14:creationId xmlns:p14="http://schemas.microsoft.com/office/powerpoint/2010/main" val="2077201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EE10463-C49E-4C82-88BB-F8F966FFD0C8}"/>
              </a:ext>
            </a:extLst>
          </p:cNvPr>
          <p:cNvPicPr>
            <a:picLocks noChangeAspect="1"/>
          </p:cNvPicPr>
          <p:nvPr/>
        </p:nvPicPr>
        <p:blipFill>
          <a:blip r:embed="rId2"/>
          <a:stretch>
            <a:fillRect/>
          </a:stretch>
        </p:blipFill>
        <p:spPr>
          <a:xfrm>
            <a:off x="7172726" y="1903077"/>
            <a:ext cx="4777704" cy="4021908"/>
          </a:xfrm>
          <a:prstGeom prst="rect">
            <a:avLst/>
          </a:prstGeom>
        </p:spPr>
      </p:pic>
      <p:sp>
        <p:nvSpPr>
          <p:cNvPr id="3" name="Content Placeholder 2">
            <a:extLst>
              <a:ext uri="{FF2B5EF4-FFF2-40B4-BE49-F238E27FC236}">
                <a16:creationId xmlns:a16="http://schemas.microsoft.com/office/drawing/2014/main" id="{1FD374CE-4783-41CE-AE23-D9D693823B91}"/>
              </a:ext>
            </a:extLst>
          </p:cNvPr>
          <p:cNvSpPr>
            <a:spLocks noGrp="1"/>
          </p:cNvSpPr>
          <p:nvPr>
            <p:ph idx="1"/>
          </p:nvPr>
        </p:nvSpPr>
        <p:spPr>
          <a:xfrm>
            <a:off x="417286" y="2320670"/>
            <a:ext cx="7028543" cy="3873829"/>
          </a:xfrm>
        </p:spPr>
        <p:txBody>
          <a:bodyPr>
            <a:normAutofit lnSpcReduction="10000"/>
          </a:bodyPr>
          <a:lstStyle/>
          <a:p>
            <a:r>
              <a:rPr lang="en-GB" dirty="0"/>
              <a:t>Water</a:t>
            </a:r>
          </a:p>
          <a:p>
            <a:r>
              <a:rPr lang="en-GB" dirty="0"/>
              <a:t>Sleep</a:t>
            </a:r>
          </a:p>
          <a:p>
            <a:r>
              <a:rPr lang="en-GB" dirty="0"/>
              <a:t>Exercise</a:t>
            </a:r>
          </a:p>
          <a:p>
            <a:r>
              <a:rPr lang="en-GB" dirty="0"/>
              <a:t>Pain Killer (a small does of paracetamol or Ibuprofen)</a:t>
            </a:r>
          </a:p>
          <a:p>
            <a:r>
              <a:rPr lang="en-GB" dirty="0"/>
              <a:t>Limited Screen time (including homework)</a:t>
            </a:r>
          </a:p>
          <a:p>
            <a:r>
              <a:rPr lang="en-GB" dirty="0"/>
              <a:t>Check your lighting</a:t>
            </a:r>
          </a:p>
          <a:p>
            <a:r>
              <a:rPr lang="en-GB" dirty="0"/>
              <a:t>Address any worries</a:t>
            </a:r>
          </a:p>
        </p:txBody>
      </p:sp>
      <p:sp>
        <p:nvSpPr>
          <p:cNvPr id="2" name="Title 1">
            <a:extLst>
              <a:ext uri="{FF2B5EF4-FFF2-40B4-BE49-F238E27FC236}">
                <a16:creationId xmlns:a16="http://schemas.microsoft.com/office/drawing/2014/main" id="{83C225E7-557C-4505-A7ED-33CEBB018430}"/>
              </a:ext>
            </a:extLst>
          </p:cNvPr>
          <p:cNvSpPr>
            <a:spLocks noGrp="1"/>
          </p:cNvSpPr>
          <p:nvPr>
            <p:ph type="title"/>
          </p:nvPr>
        </p:nvSpPr>
        <p:spPr>
          <a:xfrm>
            <a:off x="140191" y="1315757"/>
            <a:ext cx="10515600" cy="1325563"/>
          </a:xfrm>
        </p:spPr>
        <p:txBody>
          <a:bodyPr>
            <a:normAutofit/>
          </a:bodyPr>
          <a:lstStyle/>
          <a:p>
            <a:r>
              <a:rPr lang="en-GB" sz="3600" b="1" dirty="0"/>
              <a:t>Sometimes headache is simply fixed</a:t>
            </a:r>
          </a:p>
        </p:txBody>
      </p:sp>
      <p:pic>
        <p:nvPicPr>
          <p:cNvPr id="8" name="Picture 7">
            <a:extLst>
              <a:ext uri="{FF2B5EF4-FFF2-40B4-BE49-F238E27FC236}">
                <a16:creationId xmlns:a16="http://schemas.microsoft.com/office/drawing/2014/main" id="{0389C01E-31A8-425F-922D-8EE46A055146}"/>
              </a:ext>
            </a:extLst>
          </p:cNvPr>
          <p:cNvPicPr>
            <a:picLocks noChangeAspect="1"/>
          </p:cNvPicPr>
          <p:nvPr/>
        </p:nvPicPr>
        <p:blipFill>
          <a:blip r:embed="rId3"/>
          <a:stretch>
            <a:fillRect/>
          </a:stretch>
        </p:blipFill>
        <p:spPr>
          <a:xfrm>
            <a:off x="9270360" y="5788007"/>
            <a:ext cx="2680070" cy="684478"/>
          </a:xfrm>
          <a:prstGeom prst="rect">
            <a:avLst/>
          </a:prstGeom>
        </p:spPr>
      </p:pic>
      <p:sp>
        <p:nvSpPr>
          <p:cNvPr id="9" name="Rectangle 8">
            <a:extLst>
              <a:ext uri="{FF2B5EF4-FFF2-40B4-BE49-F238E27FC236}">
                <a16:creationId xmlns:a16="http://schemas.microsoft.com/office/drawing/2014/main" id="{13187B91-2890-4F3C-9406-7D7D0B1A78F7}"/>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10" name="Rectangle 9">
            <a:extLst>
              <a:ext uri="{FF2B5EF4-FFF2-40B4-BE49-F238E27FC236}">
                <a16:creationId xmlns:a16="http://schemas.microsoft.com/office/drawing/2014/main" id="{5C2D049A-3F93-4DF6-AE25-75B78818C114}"/>
              </a:ext>
            </a:extLst>
          </p:cNvPr>
          <p:cNvSpPr/>
          <p:nvPr/>
        </p:nvSpPr>
        <p:spPr>
          <a:xfrm>
            <a:off x="0" y="0"/>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Pentagon 10">
            <a:extLst>
              <a:ext uri="{FF2B5EF4-FFF2-40B4-BE49-F238E27FC236}">
                <a16:creationId xmlns:a16="http://schemas.microsoft.com/office/drawing/2014/main" id="{2DAD0762-E6DE-4AAC-A29D-B2B8923CF081}"/>
              </a:ext>
            </a:extLst>
          </p:cNvPr>
          <p:cNvSpPr/>
          <p:nvPr/>
        </p:nvSpPr>
        <p:spPr>
          <a:xfrm>
            <a:off x="0" y="893554"/>
            <a:ext cx="1816100" cy="516830"/>
          </a:xfrm>
          <a:prstGeom prst="homePlate">
            <a:avLst/>
          </a:prstGeom>
          <a:solidFill>
            <a:srgbClr val="2E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Garet Heavy" pitchFamily="2" charset="0"/>
              </a:rPr>
              <a:t>Plenary</a:t>
            </a:r>
          </a:p>
        </p:txBody>
      </p:sp>
      <p:sp>
        <p:nvSpPr>
          <p:cNvPr id="12" name="Title 1">
            <a:extLst>
              <a:ext uri="{FF2B5EF4-FFF2-40B4-BE49-F238E27FC236}">
                <a16:creationId xmlns:a16="http://schemas.microsoft.com/office/drawing/2014/main" id="{439739D8-42B7-4015-971B-68D3F4D84028}"/>
              </a:ext>
            </a:extLst>
          </p:cNvPr>
          <p:cNvSpPr txBox="1">
            <a:spLocks/>
          </p:cNvSpPr>
          <p:nvPr/>
        </p:nvSpPr>
        <p:spPr>
          <a:xfrm>
            <a:off x="0" y="-161870"/>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rgbClr val="0E3636"/>
                </a:solidFill>
                <a:latin typeface="Garet Heavy" pitchFamily="2" charset="0"/>
              </a:rPr>
              <a:t>Headache First Aid</a:t>
            </a:r>
          </a:p>
        </p:txBody>
      </p:sp>
    </p:spTree>
    <p:extLst>
      <p:ext uri="{BB962C8B-B14F-4D97-AF65-F5344CB8AC3E}">
        <p14:creationId xmlns:p14="http://schemas.microsoft.com/office/powerpoint/2010/main" val="612322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43AFF1-3152-4A85-8229-1FBD089F9B5E}"/>
              </a:ext>
            </a:extLst>
          </p:cNvPr>
          <p:cNvSpPr>
            <a:spLocks noGrp="1"/>
          </p:cNvSpPr>
          <p:nvPr>
            <p:ph idx="1"/>
          </p:nvPr>
        </p:nvSpPr>
        <p:spPr/>
        <p:txBody>
          <a:bodyPr>
            <a:normAutofit/>
          </a:bodyPr>
          <a:lstStyle/>
          <a:p>
            <a:r>
              <a:rPr lang="en-GB" sz="3600" dirty="0"/>
              <a:t>Your head pain is getting worse</a:t>
            </a:r>
          </a:p>
          <a:p>
            <a:r>
              <a:rPr lang="en-GB" sz="3600" dirty="0"/>
              <a:t>A change is how the head pain ‘acts’</a:t>
            </a:r>
          </a:p>
          <a:p>
            <a:r>
              <a:rPr lang="en-GB" sz="3600" dirty="0"/>
              <a:t>Head pain that seems connected to other things (For example double vision, weakness or memory loss)</a:t>
            </a:r>
          </a:p>
          <a:p>
            <a:r>
              <a:rPr lang="en-GB" sz="3600" dirty="0"/>
              <a:t>If head pain starts suddenly after exercise, coughing or straining</a:t>
            </a:r>
          </a:p>
        </p:txBody>
      </p:sp>
      <p:pic>
        <p:nvPicPr>
          <p:cNvPr id="7" name="Picture 6">
            <a:extLst>
              <a:ext uri="{FF2B5EF4-FFF2-40B4-BE49-F238E27FC236}">
                <a16:creationId xmlns:a16="http://schemas.microsoft.com/office/drawing/2014/main" id="{7B245478-9CBD-436A-9B87-47ECF5CA197E}"/>
              </a:ext>
            </a:extLst>
          </p:cNvPr>
          <p:cNvPicPr>
            <a:picLocks noChangeAspect="1"/>
          </p:cNvPicPr>
          <p:nvPr/>
        </p:nvPicPr>
        <p:blipFill>
          <a:blip r:embed="rId3"/>
          <a:stretch>
            <a:fillRect/>
          </a:stretch>
        </p:blipFill>
        <p:spPr>
          <a:xfrm>
            <a:off x="9270360" y="5788007"/>
            <a:ext cx="2680070" cy="684478"/>
          </a:xfrm>
          <a:prstGeom prst="rect">
            <a:avLst/>
          </a:prstGeom>
        </p:spPr>
      </p:pic>
      <p:sp>
        <p:nvSpPr>
          <p:cNvPr id="8" name="Rectangle 7">
            <a:extLst>
              <a:ext uri="{FF2B5EF4-FFF2-40B4-BE49-F238E27FC236}">
                <a16:creationId xmlns:a16="http://schemas.microsoft.com/office/drawing/2014/main" id="{5C95E2C5-BECE-4287-A25D-9F4330D36682}"/>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9" name="Title 1">
            <a:extLst>
              <a:ext uri="{FF2B5EF4-FFF2-40B4-BE49-F238E27FC236}">
                <a16:creationId xmlns:a16="http://schemas.microsoft.com/office/drawing/2014/main" id="{B54AA3EC-699E-4409-BF2F-D756ADCD6B7A}"/>
              </a:ext>
            </a:extLst>
          </p:cNvPr>
          <p:cNvSpPr txBox="1">
            <a:spLocks/>
          </p:cNvSpPr>
          <p:nvPr/>
        </p:nvSpPr>
        <p:spPr>
          <a:xfrm>
            <a:off x="-152401" y="-92404"/>
            <a:ext cx="12192000" cy="807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3600" dirty="0">
              <a:solidFill>
                <a:srgbClr val="0E3636"/>
              </a:solidFill>
              <a:latin typeface="Garet Heavy" pitchFamily="2" charset="0"/>
            </a:endParaRPr>
          </a:p>
        </p:txBody>
      </p:sp>
      <p:sp>
        <p:nvSpPr>
          <p:cNvPr id="10" name="Rectangle 9">
            <a:extLst>
              <a:ext uri="{FF2B5EF4-FFF2-40B4-BE49-F238E27FC236}">
                <a16:creationId xmlns:a16="http://schemas.microsoft.com/office/drawing/2014/main" id="{0236ECF3-63A7-44F0-B3A5-9BC5DCBF95C2}"/>
              </a:ext>
            </a:extLst>
          </p:cNvPr>
          <p:cNvSpPr/>
          <p:nvPr/>
        </p:nvSpPr>
        <p:spPr>
          <a:xfrm>
            <a:off x="-1" y="-6667"/>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a:extLst>
              <a:ext uri="{FF2B5EF4-FFF2-40B4-BE49-F238E27FC236}">
                <a16:creationId xmlns:a16="http://schemas.microsoft.com/office/drawing/2014/main" id="{916AA6F4-EB2E-4A60-BCD4-BA0CBEBCC3F8}"/>
              </a:ext>
            </a:extLst>
          </p:cNvPr>
          <p:cNvSpPr txBox="1">
            <a:spLocks/>
          </p:cNvSpPr>
          <p:nvPr/>
        </p:nvSpPr>
        <p:spPr>
          <a:xfrm>
            <a:off x="-1" y="59996"/>
            <a:ext cx="12192000" cy="807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rgbClr val="0E3636"/>
                </a:solidFill>
                <a:latin typeface="Garet Heavy" pitchFamily="2" charset="0"/>
              </a:rPr>
              <a:t>When to go to the GP</a:t>
            </a:r>
          </a:p>
        </p:txBody>
      </p:sp>
      <p:sp>
        <p:nvSpPr>
          <p:cNvPr id="12" name="Arrow: Pentagon 11">
            <a:extLst>
              <a:ext uri="{FF2B5EF4-FFF2-40B4-BE49-F238E27FC236}">
                <a16:creationId xmlns:a16="http://schemas.microsoft.com/office/drawing/2014/main" id="{BA08DF33-2D29-41D8-AF71-D2DB7930864C}"/>
              </a:ext>
            </a:extLst>
          </p:cNvPr>
          <p:cNvSpPr/>
          <p:nvPr/>
        </p:nvSpPr>
        <p:spPr>
          <a:xfrm>
            <a:off x="0" y="893554"/>
            <a:ext cx="2452914" cy="516830"/>
          </a:xfrm>
          <a:prstGeom prst="homePlate">
            <a:avLst/>
          </a:prstGeom>
          <a:solidFill>
            <a:srgbClr val="2E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Garet Heavy" pitchFamily="2" charset="0"/>
              </a:rPr>
              <a:t>Information</a:t>
            </a:r>
          </a:p>
        </p:txBody>
      </p:sp>
    </p:spTree>
    <p:extLst>
      <p:ext uri="{BB962C8B-B14F-4D97-AF65-F5344CB8AC3E}">
        <p14:creationId xmlns:p14="http://schemas.microsoft.com/office/powerpoint/2010/main" val="985143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6DB8AC-7E7E-4983-8A62-2C6C7D106F46}"/>
              </a:ext>
            </a:extLst>
          </p:cNvPr>
          <p:cNvSpPr>
            <a:spLocks noGrp="1"/>
          </p:cNvSpPr>
          <p:nvPr>
            <p:ph idx="1"/>
          </p:nvPr>
        </p:nvSpPr>
        <p:spPr>
          <a:xfrm>
            <a:off x="685800" y="2470185"/>
            <a:ext cx="10515600" cy="4351338"/>
          </a:xfrm>
        </p:spPr>
        <p:txBody>
          <a:bodyPr/>
          <a:lstStyle/>
          <a:p>
            <a:endParaRPr lang="en-GB" dirty="0">
              <a:hlinkClick r:id="rId2"/>
            </a:endParaRPr>
          </a:p>
          <a:p>
            <a:r>
              <a:rPr lang="en-GB" dirty="0">
                <a:hlinkClick r:id="rId2"/>
              </a:rPr>
              <a:t>Heads up information for students</a:t>
            </a:r>
          </a:p>
          <a:p>
            <a:endParaRPr lang="en-GB" dirty="0">
              <a:hlinkClick r:id="rId2"/>
            </a:endParaRPr>
          </a:p>
          <a:p>
            <a:r>
              <a:rPr lang="en-GB" dirty="0">
                <a:hlinkClick r:id="rId2"/>
              </a:rPr>
              <a:t>Home - The Migraine Trust</a:t>
            </a:r>
            <a:endParaRPr lang="en-GB" dirty="0"/>
          </a:p>
          <a:p>
            <a:pPr marL="0" indent="0">
              <a:buNone/>
            </a:pPr>
            <a:endParaRPr lang="en-GB" dirty="0"/>
          </a:p>
          <a:p>
            <a:r>
              <a:rPr lang="en-GB" sz="2800" dirty="0">
                <a:hlinkClick r:id="rId3"/>
              </a:rPr>
              <a:t>https://www.nhs.uk/conditions/headaches/10-headache-triggers/</a:t>
            </a:r>
            <a:endParaRPr lang="en-GB" sz="2800" dirty="0"/>
          </a:p>
          <a:p>
            <a:endParaRPr lang="en-GB" sz="2800" dirty="0"/>
          </a:p>
          <a:p>
            <a:r>
              <a:rPr lang="en-GB" sz="2800" dirty="0">
                <a:hlinkClick r:id="rId4"/>
              </a:rPr>
              <a:t>The Exeter Headache Clinic</a:t>
            </a:r>
            <a:endParaRPr lang="en-GB" sz="2800" dirty="0"/>
          </a:p>
          <a:p>
            <a:endParaRPr lang="en-GB" dirty="0">
              <a:solidFill>
                <a:srgbClr val="FF0000"/>
              </a:solidFill>
            </a:endParaRPr>
          </a:p>
          <a:p>
            <a:endParaRPr lang="en-GB" dirty="0"/>
          </a:p>
        </p:txBody>
      </p:sp>
      <p:pic>
        <p:nvPicPr>
          <p:cNvPr id="11" name="Picture 10">
            <a:extLst>
              <a:ext uri="{FF2B5EF4-FFF2-40B4-BE49-F238E27FC236}">
                <a16:creationId xmlns:a16="http://schemas.microsoft.com/office/drawing/2014/main" id="{9A7A541C-3DB4-411E-8737-A5F8AE42737A}"/>
              </a:ext>
            </a:extLst>
          </p:cNvPr>
          <p:cNvPicPr>
            <a:picLocks noChangeAspect="1"/>
          </p:cNvPicPr>
          <p:nvPr/>
        </p:nvPicPr>
        <p:blipFill>
          <a:blip r:embed="rId5"/>
          <a:stretch>
            <a:fillRect/>
          </a:stretch>
        </p:blipFill>
        <p:spPr>
          <a:xfrm>
            <a:off x="9270360" y="5788007"/>
            <a:ext cx="2680070" cy="684478"/>
          </a:xfrm>
          <a:prstGeom prst="rect">
            <a:avLst/>
          </a:prstGeom>
        </p:spPr>
      </p:pic>
      <p:sp>
        <p:nvSpPr>
          <p:cNvPr id="12" name="Rectangle 11">
            <a:extLst>
              <a:ext uri="{FF2B5EF4-FFF2-40B4-BE49-F238E27FC236}">
                <a16:creationId xmlns:a16="http://schemas.microsoft.com/office/drawing/2014/main" id="{875BF01B-046A-4F44-B67E-5310AC1FE825}"/>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13" name="Title 1">
            <a:extLst>
              <a:ext uri="{FF2B5EF4-FFF2-40B4-BE49-F238E27FC236}">
                <a16:creationId xmlns:a16="http://schemas.microsoft.com/office/drawing/2014/main" id="{5B7D901B-6B94-43CC-BEEC-94B715D14660}"/>
              </a:ext>
            </a:extLst>
          </p:cNvPr>
          <p:cNvSpPr txBox="1">
            <a:spLocks/>
          </p:cNvSpPr>
          <p:nvPr/>
        </p:nvSpPr>
        <p:spPr>
          <a:xfrm>
            <a:off x="-152400" y="-115923"/>
            <a:ext cx="12192000" cy="807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3600" dirty="0">
              <a:solidFill>
                <a:srgbClr val="0E3636"/>
              </a:solidFill>
              <a:latin typeface="Garet Heavy" pitchFamily="2" charset="0"/>
            </a:endParaRPr>
          </a:p>
        </p:txBody>
      </p:sp>
      <p:sp>
        <p:nvSpPr>
          <p:cNvPr id="14" name="Rectangle 13">
            <a:extLst>
              <a:ext uri="{FF2B5EF4-FFF2-40B4-BE49-F238E27FC236}">
                <a16:creationId xmlns:a16="http://schemas.microsoft.com/office/drawing/2014/main" id="{BADE165B-5FED-4C0E-A6B0-C9E837D7F954}"/>
              </a:ext>
            </a:extLst>
          </p:cNvPr>
          <p:cNvSpPr/>
          <p:nvPr/>
        </p:nvSpPr>
        <p:spPr>
          <a:xfrm>
            <a:off x="0" y="-30186"/>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itle 1">
            <a:extLst>
              <a:ext uri="{FF2B5EF4-FFF2-40B4-BE49-F238E27FC236}">
                <a16:creationId xmlns:a16="http://schemas.microsoft.com/office/drawing/2014/main" id="{5CE6B88B-2ABB-41D1-A688-685E9CC0B448}"/>
              </a:ext>
            </a:extLst>
          </p:cNvPr>
          <p:cNvSpPr txBox="1">
            <a:spLocks/>
          </p:cNvSpPr>
          <p:nvPr/>
        </p:nvSpPr>
        <p:spPr>
          <a:xfrm>
            <a:off x="0" y="36477"/>
            <a:ext cx="12192000" cy="807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3600" dirty="0">
              <a:solidFill>
                <a:srgbClr val="0E3636"/>
              </a:solidFill>
              <a:latin typeface="Garet Heavy" pitchFamily="2" charset="0"/>
            </a:endParaRPr>
          </a:p>
        </p:txBody>
      </p:sp>
      <p:sp>
        <p:nvSpPr>
          <p:cNvPr id="16" name="Arrow: Pentagon 15">
            <a:extLst>
              <a:ext uri="{FF2B5EF4-FFF2-40B4-BE49-F238E27FC236}">
                <a16:creationId xmlns:a16="http://schemas.microsoft.com/office/drawing/2014/main" id="{01F09887-97DA-476C-A05D-EEAF0D33F402}"/>
              </a:ext>
            </a:extLst>
          </p:cNvPr>
          <p:cNvSpPr/>
          <p:nvPr/>
        </p:nvSpPr>
        <p:spPr>
          <a:xfrm>
            <a:off x="1" y="899063"/>
            <a:ext cx="2452914" cy="516830"/>
          </a:xfrm>
          <a:prstGeom prst="homePlate">
            <a:avLst/>
          </a:prstGeom>
          <a:solidFill>
            <a:srgbClr val="2E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Garet Heavy" pitchFamily="2" charset="0"/>
              </a:rPr>
              <a:t>Signposting</a:t>
            </a:r>
          </a:p>
        </p:txBody>
      </p:sp>
      <p:pic>
        <p:nvPicPr>
          <p:cNvPr id="1026" name="Picture 2" descr="Migraine Trust | Pain UK">
            <a:extLst>
              <a:ext uri="{FF2B5EF4-FFF2-40B4-BE49-F238E27FC236}">
                <a16:creationId xmlns:a16="http://schemas.microsoft.com/office/drawing/2014/main" id="{C85E258F-3647-47B2-ACBD-13C62973E48C}"/>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6000" r="93333">
                        <a14:foregroundMark x1="6000" y1="43333" x2="6000" y2="43333"/>
                        <a14:foregroundMark x1="25833" y1="42667" x2="25833" y2="42667"/>
                        <a14:foregroundMark x1="25833" y1="32000" x2="25833" y2="32000"/>
                        <a14:foregroundMark x1="45000" y1="44667" x2="45000" y2="44667"/>
                        <a14:foregroundMark x1="55333" y1="42667" x2="55333" y2="42667"/>
                        <a14:foregroundMark x1="66833" y1="45333" x2="66833" y2="45333"/>
                        <a14:foregroundMark x1="67167" y1="33333" x2="67167" y2="33333"/>
                        <a14:foregroundMark x1="74500" y1="42667" x2="74500" y2="42667"/>
                        <a14:foregroundMark x1="85667" y1="47333" x2="85667" y2="47333"/>
                        <a14:foregroundMark x1="93333" y1="50667" x2="93333" y2="50667"/>
                        <a14:foregroundMark x1="86667" y1="75667" x2="86667" y2="75667"/>
                        <a14:foregroundMark x1="82667" y1="77000" x2="82667" y2="77000"/>
                        <a14:foregroundMark x1="78000" y1="77667" x2="78000" y2="77667"/>
                        <a14:foregroundMark x1="72167" y1="77000" x2="72167" y2="77000"/>
                        <a14:foregroundMark x1="67167" y1="75667" x2="67167" y2="75667"/>
                        <a14:foregroundMark x1="40000" y1="19667" x2="40000" y2="19667"/>
                        <a14:foregroundMark x1="37667" y1="20333" x2="37667" y2="20333"/>
                        <a14:foregroundMark x1="30500" y1="18333" x2="30500" y2="18333"/>
                      </a14:backgroundRemoval>
                    </a14:imgEffect>
                  </a14:imgLayer>
                </a14:imgProps>
              </a:ext>
              <a:ext uri="{28A0092B-C50C-407E-A947-70E740481C1C}">
                <a14:useLocalDpi xmlns:a14="http://schemas.microsoft.com/office/drawing/2010/main" val="0"/>
              </a:ext>
            </a:extLst>
          </a:blip>
          <a:srcRect/>
          <a:stretch>
            <a:fillRect/>
          </a:stretch>
        </p:blipFill>
        <p:spPr bwMode="auto">
          <a:xfrm>
            <a:off x="8171543" y="1053843"/>
            <a:ext cx="3868057" cy="1934029"/>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a:extLst>
              <a:ext uri="{FF2B5EF4-FFF2-40B4-BE49-F238E27FC236}">
                <a16:creationId xmlns:a16="http://schemas.microsoft.com/office/drawing/2014/main" id="{AA1225D8-A7AB-48B4-B9AA-7D8EB896C2A0}"/>
              </a:ext>
            </a:extLst>
          </p:cNvPr>
          <p:cNvSpPr txBox="1">
            <a:spLocks/>
          </p:cNvSpPr>
          <p:nvPr/>
        </p:nvSpPr>
        <p:spPr>
          <a:xfrm>
            <a:off x="-1" y="59996"/>
            <a:ext cx="12192000" cy="807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rgbClr val="0E3636"/>
                </a:solidFill>
                <a:latin typeface="Garet Heavy" pitchFamily="2" charset="0"/>
              </a:rPr>
              <a:t>Signposting</a:t>
            </a:r>
          </a:p>
        </p:txBody>
      </p:sp>
    </p:spTree>
    <p:extLst>
      <p:ext uri="{BB962C8B-B14F-4D97-AF65-F5344CB8AC3E}">
        <p14:creationId xmlns:p14="http://schemas.microsoft.com/office/powerpoint/2010/main" val="3289217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AADF50-32BD-4653-960B-AF2C47876BB0}"/>
              </a:ext>
            </a:extLst>
          </p:cNvPr>
          <p:cNvSpPr>
            <a:spLocks noGrp="1"/>
          </p:cNvSpPr>
          <p:nvPr>
            <p:ph idx="1"/>
          </p:nvPr>
        </p:nvSpPr>
        <p:spPr>
          <a:xfrm>
            <a:off x="838199" y="1436669"/>
            <a:ext cx="8538030" cy="4351338"/>
          </a:xfrm>
        </p:spPr>
        <p:txBody>
          <a:bodyPr>
            <a:normAutofit fontScale="92500" lnSpcReduction="10000"/>
          </a:bodyPr>
          <a:lstStyle/>
          <a:p>
            <a:r>
              <a:rPr lang="en-GB" sz="3600" dirty="0"/>
              <a:t>Trigger</a:t>
            </a:r>
          </a:p>
          <a:p>
            <a:r>
              <a:rPr lang="en-GB" sz="3600" dirty="0"/>
              <a:t>Migraine</a:t>
            </a:r>
          </a:p>
          <a:p>
            <a:r>
              <a:rPr lang="en-GB" sz="3600" dirty="0"/>
              <a:t>Tension headache</a:t>
            </a:r>
          </a:p>
          <a:p>
            <a:r>
              <a:rPr lang="en-GB" sz="3600" dirty="0"/>
              <a:t>Aura</a:t>
            </a:r>
          </a:p>
          <a:p>
            <a:r>
              <a:rPr lang="en-GB" sz="3600" dirty="0"/>
              <a:t>Stigma</a:t>
            </a:r>
          </a:p>
          <a:p>
            <a:r>
              <a:rPr lang="en-GB" sz="3600" dirty="0"/>
              <a:t>Treatment</a:t>
            </a:r>
          </a:p>
          <a:p>
            <a:r>
              <a:rPr lang="en-GB" sz="3600" dirty="0"/>
              <a:t>Cause</a:t>
            </a:r>
          </a:p>
          <a:p>
            <a:r>
              <a:rPr lang="en-GB" sz="3600" dirty="0"/>
              <a:t>Symptom</a:t>
            </a:r>
          </a:p>
          <a:p>
            <a:endParaRPr lang="en-GB" dirty="0"/>
          </a:p>
        </p:txBody>
      </p:sp>
      <p:pic>
        <p:nvPicPr>
          <p:cNvPr id="7" name="Picture 6">
            <a:extLst>
              <a:ext uri="{FF2B5EF4-FFF2-40B4-BE49-F238E27FC236}">
                <a16:creationId xmlns:a16="http://schemas.microsoft.com/office/drawing/2014/main" id="{909698FB-542B-4917-A56D-F053B80CD31B}"/>
              </a:ext>
            </a:extLst>
          </p:cNvPr>
          <p:cNvPicPr>
            <a:picLocks noChangeAspect="1"/>
          </p:cNvPicPr>
          <p:nvPr/>
        </p:nvPicPr>
        <p:blipFill>
          <a:blip r:embed="rId2"/>
          <a:stretch>
            <a:fillRect/>
          </a:stretch>
        </p:blipFill>
        <p:spPr>
          <a:xfrm>
            <a:off x="9270360" y="5788007"/>
            <a:ext cx="2680070" cy="684478"/>
          </a:xfrm>
          <a:prstGeom prst="rect">
            <a:avLst/>
          </a:prstGeom>
        </p:spPr>
      </p:pic>
      <p:sp>
        <p:nvSpPr>
          <p:cNvPr id="8" name="Rectangle 7">
            <a:extLst>
              <a:ext uri="{FF2B5EF4-FFF2-40B4-BE49-F238E27FC236}">
                <a16:creationId xmlns:a16="http://schemas.microsoft.com/office/drawing/2014/main" id="{9019F0EF-70DD-4C47-B059-0AA34CF16C70}"/>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9" name="Title 1">
            <a:extLst>
              <a:ext uri="{FF2B5EF4-FFF2-40B4-BE49-F238E27FC236}">
                <a16:creationId xmlns:a16="http://schemas.microsoft.com/office/drawing/2014/main" id="{62749AFF-A1D7-4B44-B381-4D1B892C114C}"/>
              </a:ext>
            </a:extLst>
          </p:cNvPr>
          <p:cNvSpPr txBox="1">
            <a:spLocks/>
          </p:cNvSpPr>
          <p:nvPr/>
        </p:nvSpPr>
        <p:spPr>
          <a:xfrm>
            <a:off x="-152401" y="-92404"/>
            <a:ext cx="12192000" cy="807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3600" dirty="0">
              <a:solidFill>
                <a:srgbClr val="0E3636"/>
              </a:solidFill>
              <a:latin typeface="Garet Heavy" pitchFamily="2" charset="0"/>
            </a:endParaRPr>
          </a:p>
        </p:txBody>
      </p:sp>
      <p:sp>
        <p:nvSpPr>
          <p:cNvPr id="10" name="Rectangle 9">
            <a:extLst>
              <a:ext uri="{FF2B5EF4-FFF2-40B4-BE49-F238E27FC236}">
                <a16:creationId xmlns:a16="http://schemas.microsoft.com/office/drawing/2014/main" id="{A06D8D8D-0538-4DFC-AF5A-E173A9F7D298}"/>
              </a:ext>
            </a:extLst>
          </p:cNvPr>
          <p:cNvSpPr/>
          <p:nvPr/>
        </p:nvSpPr>
        <p:spPr>
          <a:xfrm>
            <a:off x="-1" y="-6667"/>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a:extLst>
              <a:ext uri="{FF2B5EF4-FFF2-40B4-BE49-F238E27FC236}">
                <a16:creationId xmlns:a16="http://schemas.microsoft.com/office/drawing/2014/main" id="{821133AF-7363-4F95-97C5-0FE9005B4E21}"/>
              </a:ext>
            </a:extLst>
          </p:cNvPr>
          <p:cNvSpPr txBox="1">
            <a:spLocks/>
          </p:cNvSpPr>
          <p:nvPr/>
        </p:nvSpPr>
        <p:spPr>
          <a:xfrm>
            <a:off x="-1" y="59996"/>
            <a:ext cx="12192000" cy="807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rgbClr val="0E3636"/>
                </a:solidFill>
                <a:latin typeface="Garet Heavy" pitchFamily="2" charset="0"/>
              </a:rPr>
              <a:t>Keywords</a:t>
            </a:r>
          </a:p>
        </p:txBody>
      </p:sp>
    </p:spTree>
    <p:extLst>
      <p:ext uri="{BB962C8B-B14F-4D97-AF65-F5344CB8AC3E}">
        <p14:creationId xmlns:p14="http://schemas.microsoft.com/office/powerpoint/2010/main" val="2879726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A2974-EAE1-3F2A-1698-525AEB1F5C06}"/>
              </a:ext>
            </a:extLst>
          </p:cNvPr>
          <p:cNvSpPr>
            <a:spLocks noGrp="1"/>
          </p:cNvSpPr>
          <p:nvPr>
            <p:ph type="title"/>
          </p:nvPr>
        </p:nvSpPr>
        <p:spPr>
          <a:xfrm>
            <a:off x="838200" y="727754"/>
            <a:ext cx="10515600" cy="1325563"/>
          </a:xfrm>
        </p:spPr>
        <p:txBody>
          <a:bodyPr>
            <a:normAutofit fontScale="90000"/>
          </a:bodyPr>
          <a:lstStyle/>
          <a:p>
            <a:r>
              <a:rPr lang="en-GB" sz="4000" b="1" kern="100" dirty="0">
                <a:effectLst/>
                <a:latin typeface="Calibri" panose="020F0502020204030204" pitchFamily="34" charset="0"/>
                <a:ea typeface="Calibri" panose="020F0502020204030204" pitchFamily="34" charset="0"/>
                <a:cs typeface="Times New Roman" panose="02020603050405020304" pitchFamily="18" charset="0"/>
              </a:rPr>
              <a:t>We are learning about headaches, how they impact upon young people</a:t>
            </a:r>
            <a:r>
              <a:rPr lang="en-GB" sz="4000" b="1" kern="100" dirty="0">
                <a:latin typeface="Calibri" panose="020F0502020204030204" pitchFamily="34" charset="0"/>
                <a:ea typeface="Calibri" panose="020F0502020204030204" pitchFamily="34" charset="0"/>
                <a:cs typeface="Times New Roman" panose="02020603050405020304" pitchFamily="18" charset="0"/>
              </a:rPr>
              <a:t> and their association with stress and mental wellbeing</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D8A3EFB9-CEF5-46AB-FBD0-2C44EC691CBD}"/>
              </a:ext>
            </a:extLst>
          </p:cNvPr>
          <p:cNvSpPr>
            <a:spLocks noGrp="1"/>
          </p:cNvSpPr>
          <p:nvPr>
            <p:ph idx="1"/>
          </p:nvPr>
        </p:nvSpPr>
        <p:spPr>
          <a:xfrm>
            <a:off x="838200" y="1932622"/>
            <a:ext cx="10515600" cy="4351338"/>
          </a:xfrm>
        </p:spPr>
        <p:txBody>
          <a:bodyPr>
            <a:normAutofit/>
          </a:bodyPr>
          <a:lstStyle/>
          <a:p>
            <a:pPr marL="0" indent="0">
              <a:buNone/>
            </a:pPr>
            <a:r>
              <a:rPr lang="en-GB" sz="3000" kern="100" dirty="0">
                <a:effectLst/>
                <a:latin typeface="Calibri" panose="020F0502020204030204" pitchFamily="34" charset="0"/>
                <a:ea typeface="Calibri" panose="020F0502020204030204" pitchFamily="34" charset="0"/>
                <a:cs typeface="Times New Roman" panose="02020603050405020304" pitchFamily="18" charset="0"/>
              </a:rPr>
              <a:t>We will be able to:</a:t>
            </a:r>
          </a:p>
          <a:p>
            <a:r>
              <a:rPr lang="en-GB" dirty="0"/>
              <a:t>To identify causes, symptoms, and effective treatments for headaches.</a:t>
            </a:r>
          </a:p>
          <a:p>
            <a:r>
              <a:rPr lang="en-GB" dirty="0"/>
              <a:t>To help students understand the connection between stress, mental wellbeing, and headaches.</a:t>
            </a:r>
          </a:p>
          <a:p>
            <a:r>
              <a:rPr lang="en-GB" dirty="0"/>
              <a:t>To provide practical stress management techniques and encourage healthy lifestyle choices.</a:t>
            </a:r>
          </a:p>
          <a:p>
            <a:pPr marL="0" indent="0">
              <a:buNone/>
            </a:pPr>
            <a:endParaRPr lang="en-GB" sz="30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FA9337AA-96B2-42A1-B7D2-2E014C237BCD}"/>
              </a:ext>
            </a:extLst>
          </p:cNvPr>
          <p:cNvSpPr/>
          <p:nvPr/>
        </p:nvSpPr>
        <p:spPr>
          <a:xfrm>
            <a:off x="0" y="0"/>
            <a:ext cx="12192000" cy="292417"/>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3C6A5CEF-824D-4A83-9677-01C2A22B0298}"/>
              </a:ext>
            </a:extLst>
          </p:cNvPr>
          <p:cNvPicPr>
            <a:picLocks noChangeAspect="1"/>
          </p:cNvPicPr>
          <p:nvPr/>
        </p:nvPicPr>
        <p:blipFill>
          <a:blip r:embed="rId3"/>
          <a:stretch>
            <a:fillRect/>
          </a:stretch>
        </p:blipFill>
        <p:spPr>
          <a:xfrm>
            <a:off x="9270360" y="5788007"/>
            <a:ext cx="2680070" cy="684478"/>
          </a:xfrm>
          <a:prstGeom prst="rect">
            <a:avLst/>
          </a:prstGeom>
        </p:spPr>
      </p:pic>
      <p:sp>
        <p:nvSpPr>
          <p:cNvPr id="13" name="Rectangle 12">
            <a:extLst>
              <a:ext uri="{FF2B5EF4-FFF2-40B4-BE49-F238E27FC236}">
                <a16:creationId xmlns:a16="http://schemas.microsoft.com/office/drawing/2014/main" id="{702AF098-E2A6-4E2F-BF87-B9AD1960FB68}"/>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Tree>
    <p:extLst>
      <p:ext uri="{BB962C8B-B14F-4D97-AF65-F5344CB8AC3E}">
        <p14:creationId xmlns:p14="http://schemas.microsoft.com/office/powerpoint/2010/main" val="3108074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98DA462-0D88-4DC3-5F9E-F60803A70FD0}"/>
              </a:ext>
            </a:extLst>
          </p:cNvPr>
          <p:cNvGraphicFramePr>
            <a:graphicFrameLocks noGrp="1"/>
          </p:cNvGraphicFramePr>
          <p:nvPr>
            <p:extLst>
              <p:ext uri="{D42A27DB-BD31-4B8C-83A1-F6EECF244321}">
                <p14:modId xmlns:p14="http://schemas.microsoft.com/office/powerpoint/2010/main" val="1441577428"/>
              </p:ext>
            </p:extLst>
          </p:nvPr>
        </p:nvGraphicFramePr>
        <p:xfrm>
          <a:off x="1143000" y="967154"/>
          <a:ext cx="10181492" cy="5152290"/>
        </p:xfrm>
        <a:graphic>
          <a:graphicData uri="http://schemas.openxmlformats.org/drawingml/2006/table">
            <a:tbl>
              <a:tblPr firstRow="1" firstCol="1" bandRow="1">
                <a:tableStyleId>{5C22544A-7EE6-4342-B048-85BDC9FD1C3A}</a:tableStyleId>
              </a:tblPr>
              <a:tblGrid>
                <a:gridCol w="5090746">
                  <a:extLst>
                    <a:ext uri="{9D8B030D-6E8A-4147-A177-3AD203B41FA5}">
                      <a16:colId xmlns:a16="http://schemas.microsoft.com/office/drawing/2014/main" val="241126141"/>
                    </a:ext>
                  </a:extLst>
                </a:gridCol>
                <a:gridCol w="5090746">
                  <a:extLst>
                    <a:ext uri="{9D8B030D-6E8A-4147-A177-3AD203B41FA5}">
                      <a16:colId xmlns:a16="http://schemas.microsoft.com/office/drawing/2014/main" val="412649120"/>
                    </a:ext>
                  </a:extLst>
                </a:gridCol>
              </a:tblGrid>
              <a:tr h="1042200">
                <a:tc>
                  <a:txBody>
                    <a:bodyPr/>
                    <a:lstStyle/>
                    <a:p>
                      <a:pPr algn="ctr">
                        <a:lnSpc>
                          <a:spcPct val="115000"/>
                        </a:lnSpc>
                        <a:spcBef>
                          <a:spcPts val="200"/>
                        </a:spcBef>
                      </a:pPr>
                      <a:r>
                        <a:rPr lang="en-GB" sz="2400">
                          <a:effectLst/>
                        </a:rPr>
                        <a:t>World ranking for disability under 25 years old (WHO 2019)</a:t>
                      </a:r>
                      <a:endParaRPr lang="en-GB" sz="2400" b="1">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200"/>
                        </a:spcBef>
                      </a:pPr>
                      <a:r>
                        <a:rPr lang="en-GB" sz="2400">
                          <a:effectLst/>
                        </a:rPr>
                        <a:t>Problem</a:t>
                      </a:r>
                      <a:endParaRPr lang="en-GB" sz="2400" b="1">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11208014"/>
                  </a:ext>
                </a:extLst>
              </a:tr>
              <a:tr h="685015">
                <a:tc>
                  <a:txBody>
                    <a:bodyPr/>
                    <a:lstStyle/>
                    <a:p>
                      <a:pPr algn="ctr">
                        <a:lnSpc>
                          <a:spcPct val="150000"/>
                        </a:lnSpc>
                        <a:spcAft>
                          <a:spcPts val="1000"/>
                        </a:spcAft>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GB" sz="2400">
                          <a:effectLst/>
                        </a:rPr>
                        <a:t>Road injury</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1798872"/>
                  </a:ext>
                </a:extLst>
              </a:tr>
              <a:tr h="685015">
                <a:tc>
                  <a:txBody>
                    <a:bodyPr/>
                    <a:lstStyle/>
                    <a:p>
                      <a:pPr algn="ctr">
                        <a:lnSpc>
                          <a:spcPct val="150000"/>
                        </a:lnSpc>
                        <a:spcAft>
                          <a:spcPts val="1000"/>
                        </a:spcAft>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GB" sz="2400">
                          <a:effectLst/>
                        </a:rPr>
                        <a:t>Headache disorders</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7226096"/>
                  </a:ext>
                </a:extLst>
              </a:tr>
              <a:tr h="685015">
                <a:tc>
                  <a:txBody>
                    <a:bodyPr/>
                    <a:lstStyle/>
                    <a:p>
                      <a:pPr algn="ctr">
                        <a:lnSpc>
                          <a:spcPct val="150000"/>
                        </a:lnSpc>
                        <a:spcAft>
                          <a:spcPts val="1000"/>
                        </a:spcAft>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GB" sz="2400">
                          <a:effectLst/>
                        </a:rPr>
                        <a:t>Self harm</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7920482"/>
                  </a:ext>
                </a:extLst>
              </a:tr>
              <a:tr h="685015">
                <a:tc>
                  <a:txBody>
                    <a:bodyPr/>
                    <a:lstStyle/>
                    <a:p>
                      <a:pPr algn="ctr">
                        <a:lnSpc>
                          <a:spcPct val="150000"/>
                        </a:lnSpc>
                        <a:spcAft>
                          <a:spcPts val="1000"/>
                        </a:spcAft>
                      </a:pPr>
                      <a:r>
                        <a:rPr lang="en-GB" sz="2400">
                          <a:effectLst/>
                        </a:rPr>
                        <a:t>4.</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GB" sz="2400">
                          <a:effectLst/>
                        </a:rPr>
                        <a:t>Depressive disorders</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50616449"/>
                  </a:ext>
                </a:extLst>
              </a:tr>
              <a:tr h="685015">
                <a:tc>
                  <a:txBody>
                    <a:bodyPr/>
                    <a:lstStyle/>
                    <a:p>
                      <a:pPr algn="ctr">
                        <a:lnSpc>
                          <a:spcPct val="150000"/>
                        </a:lnSpc>
                        <a:spcAft>
                          <a:spcPts val="1000"/>
                        </a:spcAft>
                      </a:pPr>
                      <a:r>
                        <a:rPr lang="en-GB" sz="2400">
                          <a:effectLst/>
                        </a:rPr>
                        <a:t>5.</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GB" sz="2400">
                          <a:effectLst/>
                        </a:rPr>
                        <a:t>Violence</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86377652"/>
                  </a:ext>
                </a:extLst>
              </a:tr>
              <a:tr h="685015">
                <a:tc>
                  <a:txBody>
                    <a:bodyPr/>
                    <a:lstStyle/>
                    <a:p>
                      <a:pPr algn="ctr">
                        <a:lnSpc>
                          <a:spcPct val="150000"/>
                        </a:lnSpc>
                        <a:spcAft>
                          <a:spcPts val="1000"/>
                        </a:spcAft>
                      </a:pPr>
                      <a:r>
                        <a:rPr lang="en-GB" sz="2400">
                          <a:effectLst/>
                        </a:rPr>
                        <a:t>6.</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GB" sz="2400" dirty="0">
                          <a:effectLst/>
                        </a:rPr>
                        <a:t>Anxiety</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4835414"/>
                  </a:ext>
                </a:extLst>
              </a:tr>
            </a:tbl>
          </a:graphicData>
        </a:graphic>
      </p:graphicFrame>
    </p:spTree>
    <p:extLst>
      <p:ext uri="{BB962C8B-B14F-4D97-AF65-F5344CB8AC3E}">
        <p14:creationId xmlns:p14="http://schemas.microsoft.com/office/powerpoint/2010/main" val="3188810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Content Placeholder 3">
            <a:extLst>
              <a:ext uri="{FF2B5EF4-FFF2-40B4-BE49-F238E27FC236}">
                <a16:creationId xmlns:a16="http://schemas.microsoft.com/office/drawing/2014/main" id="{E7FA5679-BED6-478C-AB62-50132BE4A17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9" b="99363" l="9804" r="89706">
                        <a14:foregroundMark x1="39379" y1="22930" x2="62092" y2="26964"/>
                        <a14:foregroundMark x1="66667" y1="83652" x2="72059" y2="94055"/>
                        <a14:foregroundMark x1="55882" y1="92781" x2="48039" y2="97240"/>
                        <a14:foregroundMark x1="48039" y1="97240" x2="47712" y2="99363"/>
                        <a14:foregroundMark x1="66013" y1="92357" x2="68137" y2="97240"/>
                        <a14:foregroundMark x1="70915" y1="26539" x2="60948" y2="19321"/>
                        <a14:foregroundMark x1="60948" y1="19321" x2="43464" y2="15499"/>
                      </a14:backgroundRemoval>
                    </a14:imgEffect>
                  </a14:imgLayer>
                </a14:imgProps>
              </a:ext>
            </a:extLst>
          </a:blip>
          <a:stretch>
            <a:fillRect/>
          </a:stretch>
        </p:blipFill>
        <p:spPr>
          <a:xfrm>
            <a:off x="9523279" y="807101"/>
            <a:ext cx="2932141" cy="2256599"/>
          </a:xfrm>
          <a:prstGeom prst="rect">
            <a:avLst/>
          </a:prstGeom>
        </p:spPr>
      </p:pic>
      <p:pic>
        <p:nvPicPr>
          <p:cNvPr id="19" name="Picture 18">
            <a:extLst>
              <a:ext uri="{FF2B5EF4-FFF2-40B4-BE49-F238E27FC236}">
                <a16:creationId xmlns:a16="http://schemas.microsoft.com/office/drawing/2014/main" id="{83F542B5-1B05-485D-A9AE-CD9A5BFBC35F}"/>
              </a:ext>
            </a:extLst>
          </p:cNvPr>
          <p:cNvPicPr>
            <a:picLocks noChangeAspect="1"/>
          </p:cNvPicPr>
          <p:nvPr/>
        </p:nvPicPr>
        <p:blipFill>
          <a:blip r:embed="rId5"/>
          <a:stretch>
            <a:fillRect/>
          </a:stretch>
        </p:blipFill>
        <p:spPr>
          <a:xfrm>
            <a:off x="9270360" y="5788007"/>
            <a:ext cx="2680070" cy="684478"/>
          </a:xfrm>
          <a:prstGeom prst="rect">
            <a:avLst/>
          </a:prstGeom>
        </p:spPr>
      </p:pic>
      <p:sp>
        <p:nvSpPr>
          <p:cNvPr id="20" name="Rectangle 19">
            <a:extLst>
              <a:ext uri="{FF2B5EF4-FFF2-40B4-BE49-F238E27FC236}">
                <a16:creationId xmlns:a16="http://schemas.microsoft.com/office/drawing/2014/main" id="{5EDF0CF1-B62D-41B2-935C-52829AC2DB46}"/>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21" name="Rectangle 20">
            <a:extLst>
              <a:ext uri="{FF2B5EF4-FFF2-40B4-BE49-F238E27FC236}">
                <a16:creationId xmlns:a16="http://schemas.microsoft.com/office/drawing/2014/main" id="{3168432D-4A2C-43BE-807D-E0EA709AE9C0}"/>
              </a:ext>
            </a:extLst>
          </p:cNvPr>
          <p:cNvSpPr/>
          <p:nvPr/>
        </p:nvSpPr>
        <p:spPr>
          <a:xfrm>
            <a:off x="0" y="0"/>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Pentagon 21">
            <a:extLst>
              <a:ext uri="{FF2B5EF4-FFF2-40B4-BE49-F238E27FC236}">
                <a16:creationId xmlns:a16="http://schemas.microsoft.com/office/drawing/2014/main" id="{E5A392C0-39F5-40CF-845A-C4922DEF1F8C}"/>
              </a:ext>
            </a:extLst>
          </p:cNvPr>
          <p:cNvSpPr/>
          <p:nvPr/>
        </p:nvSpPr>
        <p:spPr>
          <a:xfrm>
            <a:off x="0" y="893554"/>
            <a:ext cx="1816100" cy="516830"/>
          </a:xfrm>
          <a:prstGeom prst="homePlate">
            <a:avLst/>
          </a:prstGeom>
          <a:solidFill>
            <a:srgbClr val="2E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Garet Heavy" pitchFamily="2" charset="0"/>
              </a:rPr>
              <a:t>Discuss</a:t>
            </a:r>
          </a:p>
        </p:txBody>
      </p:sp>
      <p:sp>
        <p:nvSpPr>
          <p:cNvPr id="23" name="Title 1">
            <a:extLst>
              <a:ext uri="{FF2B5EF4-FFF2-40B4-BE49-F238E27FC236}">
                <a16:creationId xmlns:a16="http://schemas.microsoft.com/office/drawing/2014/main" id="{BCADC26E-3C53-4482-8C4C-EA4CE30893CB}"/>
              </a:ext>
            </a:extLst>
          </p:cNvPr>
          <p:cNvSpPr txBox="1">
            <a:spLocks/>
          </p:cNvSpPr>
          <p:nvPr/>
        </p:nvSpPr>
        <p:spPr>
          <a:xfrm>
            <a:off x="0" y="-161870"/>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rgbClr val="0E3636"/>
                </a:solidFill>
                <a:latin typeface="Garet Heavy" pitchFamily="2" charset="0"/>
              </a:rPr>
              <a:t>Types of Headaches</a:t>
            </a:r>
          </a:p>
        </p:txBody>
      </p:sp>
      <p:sp>
        <p:nvSpPr>
          <p:cNvPr id="6" name="Title 5">
            <a:extLst>
              <a:ext uri="{FF2B5EF4-FFF2-40B4-BE49-F238E27FC236}">
                <a16:creationId xmlns:a16="http://schemas.microsoft.com/office/drawing/2014/main" id="{B9741EE8-F6AD-4430-B6D0-6B078BBAD8EA}"/>
              </a:ext>
            </a:extLst>
          </p:cNvPr>
          <p:cNvSpPr>
            <a:spLocks noGrp="1"/>
          </p:cNvSpPr>
          <p:nvPr>
            <p:ph type="title"/>
          </p:nvPr>
        </p:nvSpPr>
        <p:spPr>
          <a:xfrm>
            <a:off x="195025" y="3457737"/>
            <a:ext cx="10972328" cy="1325563"/>
          </a:xfrm>
        </p:spPr>
        <p:txBody>
          <a:bodyPr>
            <a:noAutofit/>
          </a:bodyPr>
          <a:lstStyle/>
          <a:p>
            <a:r>
              <a:rPr lang="en-GB" sz="3000" b="1" dirty="0"/>
              <a:t>1. Types of Headaches</a:t>
            </a:r>
            <a:br>
              <a:rPr lang="en-GB" sz="3000" b="1" dirty="0"/>
            </a:br>
            <a:br>
              <a:rPr lang="en-GB" sz="3000" dirty="0"/>
            </a:br>
            <a:r>
              <a:rPr lang="en-GB" sz="3000" b="1" dirty="0"/>
              <a:t>Tension Headaches</a:t>
            </a:r>
            <a:r>
              <a:rPr lang="en-GB" sz="3000" dirty="0"/>
              <a:t>: The most common type of headache caused by stress, characterised by a dull, aching pain around the head.</a:t>
            </a:r>
            <a:br>
              <a:rPr lang="en-GB" sz="3000" dirty="0"/>
            </a:br>
            <a:br>
              <a:rPr lang="en-GB" sz="3000" dirty="0"/>
            </a:br>
            <a:r>
              <a:rPr lang="en-GB" sz="3000" b="1" dirty="0"/>
              <a:t>Migraines</a:t>
            </a:r>
            <a:r>
              <a:rPr lang="en-GB" sz="3000" dirty="0"/>
              <a:t>: Severe headaches that can be triggered by a number of things including stress, involving intense, throbbing pain often accompanied by nausea and sensitivity to light and sound. In some people there can be pins and needles or visual disturbances known as an aura. Lasts between 1 and 4 hours in general.</a:t>
            </a:r>
            <a:br>
              <a:rPr lang="en-GB" sz="3000" dirty="0"/>
            </a:br>
            <a:r>
              <a:rPr lang="en-GB" sz="3000" dirty="0"/>
              <a:t>Migraine tends to run in families.</a:t>
            </a:r>
            <a:br>
              <a:rPr lang="en-GB" sz="3000" dirty="0"/>
            </a:br>
            <a:br>
              <a:rPr lang="en-GB" sz="3000" dirty="0"/>
            </a:br>
            <a:br>
              <a:rPr lang="en-GB" sz="2000" dirty="0"/>
            </a:br>
            <a:endParaRPr lang="en-GB" sz="2000" dirty="0"/>
          </a:p>
        </p:txBody>
      </p:sp>
    </p:spTree>
    <p:extLst>
      <p:ext uri="{BB962C8B-B14F-4D97-AF65-F5344CB8AC3E}">
        <p14:creationId xmlns:p14="http://schemas.microsoft.com/office/powerpoint/2010/main" val="595366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2686F-9C0B-638B-8F59-60C2741205C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D47BD3F-5DF1-81B3-44F4-CDD33B15EC65}"/>
              </a:ext>
            </a:extLst>
          </p:cNvPr>
          <p:cNvPicPr>
            <a:picLocks noChangeAspect="1"/>
          </p:cNvPicPr>
          <p:nvPr/>
        </p:nvPicPr>
        <p:blipFill>
          <a:blip r:embed="rId3"/>
          <a:stretch>
            <a:fillRect/>
          </a:stretch>
        </p:blipFill>
        <p:spPr>
          <a:xfrm>
            <a:off x="9270360" y="5788007"/>
            <a:ext cx="2680070" cy="684478"/>
          </a:xfrm>
          <a:prstGeom prst="rect">
            <a:avLst/>
          </a:prstGeom>
        </p:spPr>
      </p:pic>
      <p:sp>
        <p:nvSpPr>
          <p:cNvPr id="8" name="Rectangle 7">
            <a:extLst>
              <a:ext uri="{FF2B5EF4-FFF2-40B4-BE49-F238E27FC236}">
                <a16:creationId xmlns:a16="http://schemas.microsoft.com/office/drawing/2014/main" id="{80045067-CF00-9007-5125-77196ED06B6D}"/>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9" name="Title 1">
            <a:extLst>
              <a:ext uri="{FF2B5EF4-FFF2-40B4-BE49-F238E27FC236}">
                <a16:creationId xmlns:a16="http://schemas.microsoft.com/office/drawing/2014/main" id="{551D2CAB-9E77-55BD-564D-C354BBEF3EB2}"/>
              </a:ext>
            </a:extLst>
          </p:cNvPr>
          <p:cNvSpPr txBox="1">
            <a:spLocks/>
          </p:cNvSpPr>
          <p:nvPr/>
        </p:nvSpPr>
        <p:spPr>
          <a:xfrm>
            <a:off x="-152401" y="-92404"/>
            <a:ext cx="12192000" cy="807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3600" dirty="0">
              <a:solidFill>
                <a:srgbClr val="0E3636"/>
              </a:solidFill>
              <a:latin typeface="Garet Heavy" pitchFamily="2" charset="0"/>
            </a:endParaRPr>
          </a:p>
        </p:txBody>
      </p:sp>
      <p:sp>
        <p:nvSpPr>
          <p:cNvPr id="10" name="Rectangle 9">
            <a:extLst>
              <a:ext uri="{FF2B5EF4-FFF2-40B4-BE49-F238E27FC236}">
                <a16:creationId xmlns:a16="http://schemas.microsoft.com/office/drawing/2014/main" id="{9BAD2790-4BF5-5CF7-9D12-077A1168B749}"/>
              </a:ext>
            </a:extLst>
          </p:cNvPr>
          <p:cNvSpPr/>
          <p:nvPr/>
        </p:nvSpPr>
        <p:spPr>
          <a:xfrm>
            <a:off x="-1" y="-6667"/>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a:extLst>
              <a:ext uri="{FF2B5EF4-FFF2-40B4-BE49-F238E27FC236}">
                <a16:creationId xmlns:a16="http://schemas.microsoft.com/office/drawing/2014/main" id="{5D0C8132-3F11-3249-06BF-DCCA7F5BDD0F}"/>
              </a:ext>
            </a:extLst>
          </p:cNvPr>
          <p:cNvSpPr txBox="1">
            <a:spLocks/>
          </p:cNvSpPr>
          <p:nvPr/>
        </p:nvSpPr>
        <p:spPr>
          <a:xfrm>
            <a:off x="-1" y="59996"/>
            <a:ext cx="12192000" cy="807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rgbClr val="0E3636"/>
                </a:solidFill>
                <a:latin typeface="Garet Heavy" pitchFamily="2" charset="0"/>
              </a:rPr>
              <a:t>Headache and seeking help</a:t>
            </a:r>
          </a:p>
        </p:txBody>
      </p:sp>
      <p:sp>
        <p:nvSpPr>
          <p:cNvPr id="2" name="TextBox 1">
            <a:extLst>
              <a:ext uri="{FF2B5EF4-FFF2-40B4-BE49-F238E27FC236}">
                <a16:creationId xmlns:a16="http://schemas.microsoft.com/office/drawing/2014/main" id="{82275EFE-F8F4-3600-CCB8-582EBAD756AB}"/>
              </a:ext>
            </a:extLst>
          </p:cNvPr>
          <p:cNvSpPr txBox="1"/>
          <p:nvPr/>
        </p:nvSpPr>
        <p:spPr>
          <a:xfrm>
            <a:off x="1690777" y="2001328"/>
            <a:ext cx="9042604" cy="461665"/>
          </a:xfrm>
          <a:prstGeom prst="rect">
            <a:avLst/>
          </a:prstGeom>
          <a:noFill/>
        </p:spPr>
        <p:txBody>
          <a:bodyPr wrap="none" rtlCol="0">
            <a:spAutoFit/>
          </a:bodyPr>
          <a:lstStyle/>
          <a:p>
            <a:r>
              <a:rPr lang="en-GB" sz="2400" dirty="0"/>
              <a:t>Young people with headache don’t seek help. Why do you think this is?</a:t>
            </a:r>
          </a:p>
        </p:txBody>
      </p:sp>
    </p:spTree>
    <p:extLst>
      <p:ext uri="{BB962C8B-B14F-4D97-AF65-F5344CB8AC3E}">
        <p14:creationId xmlns:p14="http://schemas.microsoft.com/office/powerpoint/2010/main" val="2391067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Content Placeholder 4">
            <a:extLst>
              <a:ext uri="{FF2B5EF4-FFF2-40B4-BE49-F238E27FC236}">
                <a16:creationId xmlns:a16="http://schemas.microsoft.com/office/drawing/2014/main" id="{BFECFA90-027A-4478-BEC8-58E2059CD0BA}"/>
              </a:ext>
            </a:extLst>
          </p:cNvPr>
          <p:cNvGrpSpPr/>
          <p:nvPr/>
        </p:nvGrpSpPr>
        <p:grpSpPr>
          <a:xfrm>
            <a:off x="2452914" y="1353245"/>
            <a:ext cx="7620000" cy="4353647"/>
            <a:chOff x="2452914" y="1558411"/>
            <a:chExt cx="7620000" cy="4353647"/>
          </a:xfrm>
        </p:grpSpPr>
        <p:sp>
          <p:nvSpPr>
            <p:cNvPr id="16" name="Freeform: Shape 15">
              <a:extLst>
                <a:ext uri="{FF2B5EF4-FFF2-40B4-BE49-F238E27FC236}">
                  <a16:creationId xmlns:a16="http://schemas.microsoft.com/office/drawing/2014/main" id="{3034689C-62CE-465E-BA22-DEE9078C1C9A}"/>
                </a:ext>
              </a:extLst>
            </p:cNvPr>
            <p:cNvSpPr/>
            <p:nvPr/>
          </p:nvSpPr>
          <p:spPr>
            <a:xfrm>
              <a:off x="2452914" y="1558411"/>
              <a:ext cx="7620000" cy="4286250"/>
            </a:xfrm>
            <a:custGeom>
              <a:avLst/>
              <a:gdLst>
                <a:gd name="connsiteX0" fmla="*/ 0 w 7620000"/>
                <a:gd name="connsiteY0" fmla="*/ 0 h 4286250"/>
                <a:gd name="connsiteX1" fmla="*/ 7620000 w 7620000"/>
                <a:gd name="connsiteY1" fmla="*/ 0 h 4286250"/>
                <a:gd name="connsiteX2" fmla="*/ 7620000 w 7620000"/>
                <a:gd name="connsiteY2" fmla="*/ 4286250 h 4286250"/>
                <a:gd name="connsiteX3" fmla="*/ 0 w 7620000"/>
                <a:gd name="connsiteY3" fmla="*/ 4286250 h 4286250"/>
              </a:gdLst>
              <a:ahLst/>
              <a:cxnLst>
                <a:cxn ang="0">
                  <a:pos x="connsiteX0" y="connsiteY0"/>
                </a:cxn>
                <a:cxn ang="0">
                  <a:pos x="connsiteX1" y="connsiteY1"/>
                </a:cxn>
                <a:cxn ang="0">
                  <a:pos x="connsiteX2" y="connsiteY2"/>
                </a:cxn>
                <a:cxn ang="0">
                  <a:pos x="connsiteX3" y="connsiteY3"/>
                </a:cxn>
              </a:cxnLst>
              <a:rect l="l" t="t" r="r" b="b"/>
              <a:pathLst>
                <a:path w="7620000" h="4286250">
                  <a:moveTo>
                    <a:pt x="0" y="0"/>
                  </a:moveTo>
                  <a:lnTo>
                    <a:pt x="7620000" y="0"/>
                  </a:lnTo>
                  <a:lnTo>
                    <a:pt x="7620000" y="4286250"/>
                  </a:lnTo>
                  <a:lnTo>
                    <a:pt x="0" y="4286250"/>
                  </a:lnTo>
                  <a:close/>
                </a:path>
              </a:pathLst>
            </a:custGeom>
            <a:solidFill>
              <a:srgbClr val="ECE8E2"/>
            </a:solidFill>
            <a:ln w="9525" cap="flat">
              <a:noFill/>
              <a:prstDash val="solid"/>
              <a:miter/>
            </a:ln>
          </p:spPr>
          <p:txBody>
            <a:bodyPr rtlCol="0" anchor="ctr"/>
            <a:lstStyle/>
            <a:p>
              <a:endParaRPr lang="en-GB"/>
            </a:p>
          </p:txBody>
        </p:sp>
        <p:grpSp>
          <p:nvGrpSpPr>
            <p:cNvPr id="18" name="Content Placeholder 4">
              <a:extLst>
                <a:ext uri="{FF2B5EF4-FFF2-40B4-BE49-F238E27FC236}">
                  <a16:creationId xmlns:a16="http://schemas.microsoft.com/office/drawing/2014/main" id="{7972265C-6B0C-4AE2-9549-E5CD929F8C92}"/>
                </a:ext>
              </a:extLst>
            </p:cNvPr>
            <p:cNvGrpSpPr/>
            <p:nvPr/>
          </p:nvGrpSpPr>
          <p:grpSpPr>
            <a:xfrm>
              <a:off x="5817587" y="3011033"/>
              <a:ext cx="891040" cy="1049202"/>
              <a:chOff x="5817587" y="3011033"/>
              <a:chExt cx="891040" cy="1049202"/>
            </a:xfrm>
            <a:solidFill>
              <a:srgbClr val="000000"/>
            </a:solidFill>
          </p:grpSpPr>
          <p:sp>
            <p:nvSpPr>
              <p:cNvPr id="19" name="Freeform: Shape 18">
                <a:extLst>
                  <a:ext uri="{FF2B5EF4-FFF2-40B4-BE49-F238E27FC236}">
                    <a16:creationId xmlns:a16="http://schemas.microsoft.com/office/drawing/2014/main" id="{853D3D82-1977-4C02-9F57-A126392BC28C}"/>
                  </a:ext>
                </a:extLst>
              </p:cNvPr>
              <p:cNvSpPr/>
              <p:nvPr/>
            </p:nvSpPr>
            <p:spPr>
              <a:xfrm>
                <a:off x="5817587" y="3011033"/>
                <a:ext cx="891040" cy="1049202"/>
              </a:xfrm>
              <a:custGeom>
                <a:avLst/>
                <a:gdLst>
                  <a:gd name="connsiteX0" fmla="*/ 394208 w 891040"/>
                  <a:gd name="connsiteY0" fmla="*/ 26125 h 1049202"/>
                  <a:gd name="connsiteX1" fmla="*/ 761887 w 891040"/>
                  <a:gd name="connsiteY1" fmla="*/ 390317 h 1049202"/>
                  <a:gd name="connsiteX2" fmla="*/ 761611 w 891040"/>
                  <a:gd name="connsiteY2" fmla="*/ 404825 h 1049202"/>
                  <a:gd name="connsiteX3" fmla="*/ 761594 w 891040"/>
                  <a:gd name="connsiteY3" fmla="*/ 405298 h 1049202"/>
                  <a:gd name="connsiteX4" fmla="*/ 761594 w 891040"/>
                  <a:gd name="connsiteY4" fmla="*/ 419209 h 1049202"/>
                  <a:gd name="connsiteX5" fmla="*/ 765079 w 891040"/>
                  <a:gd name="connsiteY5" fmla="*/ 425226 h 1049202"/>
                  <a:gd name="connsiteX6" fmla="*/ 855451 w 891040"/>
                  <a:gd name="connsiteY6" fmla="*/ 581242 h 1049202"/>
                  <a:gd name="connsiteX7" fmla="*/ 855797 w 891040"/>
                  <a:gd name="connsiteY7" fmla="*/ 581846 h 1049202"/>
                  <a:gd name="connsiteX8" fmla="*/ 856181 w 891040"/>
                  <a:gd name="connsiteY8" fmla="*/ 582429 h 1049202"/>
                  <a:gd name="connsiteX9" fmla="*/ 862803 w 891040"/>
                  <a:gd name="connsiteY9" fmla="*/ 618963 h 1049202"/>
                  <a:gd name="connsiteX10" fmla="*/ 843627 w 891040"/>
                  <a:gd name="connsiteY10" fmla="*/ 633299 h 1049202"/>
                  <a:gd name="connsiteX11" fmla="*/ 761594 w 891040"/>
                  <a:gd name="connsiteY11" fmla="*/ 633299 h 1049202"/>
                  <a:gd name="connsiteX12" fmla="*/ 761594 w 891040"/>
                  <a:gd name="connsiteY12" fmla="*/ 737303 h 1049202"/>
                  <a:gd name="connsiteX13" fmla="*/ 724732 w 891040"/>
                  <a:gd name="connsiteY13" fmla="*/ 829431 h 1049202"/>
                  <a:gd name="connsiteX14" fmla="*/ 633237 w 891040"/>
                  <a:gd name="connsiteY14" fmla="*/ 867320 h 1049202"/>
                  <a:gd name="connsiteX15" fmla="*/ 542869 w 891040"/>
                  <a:gd name="connsiteY15" fmla="*/ 867320 h 1049202"/>
                  <a:gd name="connsiteX16" fmla="*/ 542869 w 891040"/>
                  <a:gd name="connsiteY16" fmla="*/ 1023339 h 1049202"/>
                  <a:gd name="connsiteX17" fmla="*/ 181373 w 891040"/>
                  <a:gd name="connsiteY17" fmla="*/ 1023339 h 1049202"/>
                  <a:gd name="connsiteX18" fmla="*/ 181373 w 891040"/>
                  <a:gd name="connsiteY18" fmla="*/ 707646 h 1049202"/>
                  <a:gd name="connsiteX19" fmla="*/ 171206 w 891040"/>
                  <a:gd name="connsiteY19" fmla="*/ 699840 h 1049202"/>
                  <a:gd name="connsiteX20" fmla="*/ 26822 w 891040"/>
                  <a:gd name="connsiteY20" fmla="*/ 405772 h 1049202"/>
                  <a:gd name="connsiteX21" fmla="*/ 26822 w 891040"/>
                  <a:gd name="connsiteY21" fmla="*/ 405302 h 1049202"/>
                  <a:gd name="connsiteX22" fmla="*/ 26806 w 891040"/>
                  <a:gd name="connsiteY22" fmla="*/ 404830 h 1049202"/>
                  <a:gd name="connsiteX23" fmla="*/ 379589 w 891040"/>
                  <a:gd name="connsiteY23" fmla="*/ 26400 h 1049202"/>
                  <a:gd name="connsiteX24" fmla="*/ 394208 w 891040"/>
                  <a:gd name="connsiteY24" fmla="*/ 26125 h 1049202"/>
                  <a:gd name="connsiteX25" fmla="*/ 394208 w 891040"/>
                  <a:gd name="connsiteY25" fmla="*/ 130 h 1049202"/>
                  <a:gd name="connsiteX26" fmla="*/ 335 w 891040"/>
                  <a:gd name="connsiteY26" fmla="*/ 390317 h 1049202"/>
                  <a:gd name="connsiteX27" fmla="*/ 629 w 891040"/>
                  <a:gd name="connsiteY27" fmla="*/ 405772 h 1049202"/>
                  <a:gd name="connsiteX28" fmla="*/ 155180 w 891040"/>
                  <a:gd name="connsiteY28" fmla="*/ 720403 h 1049202"/>
                  <a:gd name="connsiteX29" fmla="*/ 155180 w 891040"/>
                  <a:gd name="connsiteY29" fmla="*/ 1049333 h 1049202"/>
                  <a:gd name="connsiteX30" fmla="*/ 569060 w 891040"/>
                  <a:gd name="connsiteY30" fmla="*/ 1049333 h 1049202"/>
                  <a:gd name="connsiteX31" fmla="*/ 569060 w 891040"/>
                  <a:gd name="connsiteY31" fmla="*/ 893323 h 1049202"/>
                  <a:gd name="connsiteX32" fmla="*/ 633234 w 891040"/>
                  <a:gd name="connsiteY32" fmla="*/ 893323 h 1049202"/>
                  <a:gd name="connsiteX33" fmla="*/ 743248 w 891040"/>
                  <a:gd name="connsiteY33" fmla="*/ 847815 h 1049202"/>
                  <a:gd name="connsiteX34" fmla="*/ 787778 w 891040"/>
                  <a:gd name="connsiteY34" fmla="*/ 737306 h 1049202"/>
                  <a:gd name="connsiteX35" fmla="*/ 787778 w 891040"/>
                  <a:gd name="connsiteY35" fmla="*/ 659298 h 1049202"/>
                  <a:gd name="connsiteX36" fmla="*/ 845402 w 891040"/>
                  <a:gd name="connsiteY36" fmla="*/ 659298 h 1049202"/>
                  <a:gd name="connsiteX37" fmla="*/ 878150 w 891040"/>
                  <a:gd name="connsiteY37" fmla="*/ 568289 h 1049202"/>
                  <a:gd name="connsiteX38" fmla="*/ 787778 w 891040"/>
                  <a:gd name="connsiteY38" fmla="*/ 412273 h 1049202"/>
                  <a:gd name="connsiteX39" fmla="*/ 787778 w 891040"/>
                  <a:gd name="connsiteY39" fmla="*/ 405774 h 1049202"/>
                  <a:gd name="connsiteX40" fmla="*/ 409772 w 891040"/>
                  <a:gd name="connsiteY40" fmla="*/ 422 h 1049202"/>
                  <a:gd name="connsiteX41" fmla="*/ 394208 w 891040"/>
                  <a:gd name="connsiteY41" fmla="*/ 130 h 1049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91040" h="1049202">
                    <a:moveTo>
                      <a:pt x="394208" y="26125"/>
                    </a:moveTo>
                    <a:cubicBezTo>
                      <a:pt x="597077" y="25932"/>
                      <a:pt x="761692" y="188986"/>
                      <a:pt x="761887" y="390317"/>
                    </a:cubicBezTo>
                    <a:cubicBezTo>
                      <a:pt x="761893" y="395155"/>
                      <a:pt x="761800" y="399992"/>
                      <a:pt x="761611" y="404825"/>
                    </a:cubicBezTo>
                    <a:lnTo>
                      <a:pt x="761594" y="405298"/>
                    </a:lnTo>
                    <a:lnTo>
                      <a:pt x="761594" y="419209"/>
                    </a:lnTo>
                    <a:lnTo>
                      <a:pt x="765079" y="425226"/>
                    </a:lnTo>
                    <a:lnTo>
                      <a:pt x="855451" y="581242"/>
                    </a:lnTo>
                    <a:lnTo>
                      <a:pt x="855797" y="581846"/>
                    </a:lnTo>
                    <a:lnTo>
                      <a:pt x="856181" y="582429"/>
                    </a:lnTo>
                    <a:cubicBezTo>
                      <a:pt x="864684" y="592613"/>
                      <a:pt x="867199" y="606475"/>
                      <a:pt x="862803" y="618963"/>
                    </a:cubicBezTo>
                    <a:cubicBezTo>
                      <a:pt x="859098" y="626517"/>
                      <a:pt x="851967" y="631850"/>
                      <a:pt x="843627" y="633299"/>
                    </a:cubicBezTo>
                    <a:lnTo>
                      <a:pt x="761594" y="633299"/>
                    </a:lnTo>
                    <a:lnTo>
                      <a:pt x="761594" y="737303"/>
                    </a:lnTo>
                    <a:cubicBezTo>
                      <a:pt x="761736" y="771580"/>
                      <a:pt x="748528" y="804588"/>
                      <a:pt x="724732" y="829431"/>
                    </a:cubicBezTo>
                    <a:cubicBezTo>
                      <a:pt x="700559" y="853684"/>
                      <a:pt x="667611" y="867329"/>
                      <a:pt x="633237" y="867320"/>
                    </a:cubicBezTo>
                    <a:lnTo>
                      <a:pt x="542869" y="867320"/>
                    </a:lnTo>
                    <a:lnTo>
                      <a:pt x="542869" y="1023339"/>
                    </a:lnTo>
                    <a:lnTo>
                      <a:pt x="181373" y="1023339"/>
                    </a:lnTo>
                    <a:lnTo>
                      <a:pt x="181373" y="707646"/>
                    </a:lnTo>
                    <a:lnTo>
                      <a:pt x="171206" y="699840"/>
                    </a:lnTo>
                    <a:cubicBezTo>
                      <a:pt x="79506" y="629523"/>
                      <a:pt x="26113" y="520774"/>
                      <a:pt x="26822" y="405772"/>
                    </a:cubicBezTo>
                    <a:lnTo>
                      <a:pt x="26822" y="405302"/>
                    </a:lnTo>
                    <a:lnTo>
                      <a:pt x="26806" y="404830"/>
                    </a:lnTo>
                    <a:cubicBezTo>
                      <a:pt x="18926" y="203649"/>
                      <a:pt x="176873" y="34220"/>
                      <a:pt x="379589" y="26400"/>
                    </a:cubicBezTo>
                    <a:cubicBezTo>
                      <a:pt x="384459" y="26213"/>
                      <a:pt x="389333" y="26121"/>
                      <a:pt x="394208" y="26125"/>
                    </a:cubicBezTo>
                    <a:moveTo>
                      <a:pt x="394208" y="130"/>
                    </a:moveTo>
                    <a:cubicBezTo>
                      <a:pt x="176874" y="-64"/>
                      <a:pt x="530" y="174629"/>
                      <a:pt x="335" y="390317"/>
                    </a:cubicBezTo>
                    <a:cubicBezTo>
                      <a:pt x="330" y="395471"/>
                      <a:pt x="429" y="400623"/>
                      <a:pt x="629" y="405772"/>
                    </a:cubicBezTo>
                    <a:cubicBezTo>
                      <a:pt x="120" y="528776"/>
                      <a:pt x="57227" y="645034"/>
                      <a:pt x="155180" y="720403"/>
                    </a:cubicBezTo>
                    <a:lnTo>
                      <a:pt x="155180" y="1049333"/>
                    </a:lnTo>
                    <a:lnTo>
                      <a:pt x="569060" y="1049333"/>
                    </a:lnTo>
                    <a:lnTo>
                      <a:pt x="569060" y="893323"/>
                    </a:lnTo>
                    <a:lnTo>
                      <a:pt x="633234" y="893323"/>
                    </a:lnTo>
                    <a:cubicBezTo>
                      <a:pt x="674538" y="893247"/>
                      <a:pt x="714117" y="876873"/>
                      <a:pt x="743248" y="847815"/>
                    </a:cubicBezTo>
                    <a:cubicBezTo>
                      <a:pt x="771981" y="818112"/>
                      <a:pt x="787951" y="778482"/>
                      <a:pt x="787778" y="737306"/>
                    </a:cubicBezTo>
                    <a:lnTo>
                      <a:pt x="787778" y="659298"/>
                    </a:lnTo>
                    <a:lnTo>
                      <a:pt x="845402" y="659298"/>
                    </a:lnTo>
                    <a:cubicBezTo>
                      <a:pt x="879455" y="655399"/>
                      <a:pt x="909582" y="616393"/>
                      <a:pt x="878150" y="568289"/>
                    </a:cubicBezTo>
                    <a:lnTo>
                      <a:pt x="787778" y="412273"/>
                    </a:lnTo>
                    <a:lnTo>
                      <a:pt x="787778" y="405774"/>
                    </a:lnTo>
                    <a:cubicBezTo>
                      <a:pt x="796186" y="190246"/>
                      <a:pt x="626944" y="8765"/>
                      <a:pt x="409772" y="422"/>
                    </a:cubicBezTo>
                    <a:cubicBezTo>
                      <a:pt x="404586" y="223"/>
                      <a:pt x="399397" y="126"/>
                      <a:pt x="394208" y="130"/>
                    </a:cubicBezTo>
                    <a:close/>
                  </a:path>
                </a:pathLst>
              </a:custGeom>
              <a:solidFill>
                <a:srgbClr val="000000"/>
              </a:solidFill>
              <a:ln w="9561"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5C106979-C48F-4CB7-995A-DD420D6D2746}"/>
                  </a:ext>
                </a:extLst>
              </p:cNvPr>
              <p:cNvSpPr/>
              <p:nvPr/>
            </p:nvSpPr>
            <p:spPr>
              <a:xfrm>
                <a:off x="5979339" y="3175305"/>
                <a:ext cx="445229" cy="452093"/>
              </a:xfrm>
              <a:custGeom>
                <a:avLst/>
                <a:gdLst>
                  <a:gd name="connsiteX0" fmla="*/ 441209 w 445229"/>
                  <a:gd name="connsiteY0" fmla="*/ 125268 h 452093"/>
                  <a:gd name="connsiteX1" fmla="*/ 442220 w 445229"/>
                  <a:gd name="connsiteY1" fmla="*/ 106913 h 452093"/>
                  <a:gd name="connsiteX2" fmla="*/ 423893 w 445229"/>
                  <a:gd name="connsiteY2" fmla="*/ 105764 h 452093"/>
                  <a:gd name="connsiteX3" fmla="*/ 397679 w 445229"/>
                  <a:gd name="connsiteY3" fmla="*/ 118806 h 452093"/>
                  <a:gd name="connsiteX4" fmla="*/ 325538 w 445229"/>
                  <a:gd name="connsiteY4" fmla="*/ 108122 h 452093"/>
                  <a:gd name="connsiteX5" fmla="*/ 306636 w 445229"/>
                  <a:gd name="connsiteY5" fmla="*/ 94000 h 452093"/>
                  <a:gd name="connsiteX6" fmla="*/ 358043 w 445229"/>
                  <a:gd name="connsiteY6" fmla="*/ 47662 h 452093"/>
                  <a:gd name="connsiteX7" fmla="*/ 352382 w 445229"/>
                  <a:gd name="connsiteY7" fmla="*/ 30159 h 452093"/>
                  <a:gd name="connsiteX8" fmla="*/ 334746 w 445229"/>
                  <a:gd name="connsiteY8" fmla="*/ 35777 h 452093"/>
                  <a:gd name="connsiteX9" fmla="*/ 291503 w 445229"/>
                  <a:gd name="connsiteY9" fmla="*/ 71817 h 452093"/>
                  <a:gd name="connsiteX10" fmla="*/ 208944 w 445229"/>
                  <a:gd name="connsiteY10" fmla="*/ 73847 h 452093"/>
                  <a:gd name="connsiteX11" fmla="*/ 190990 w 445229"/>
                  <a:gd name="connsiteY11" fmla="*/ 69601 h 452093"/>
                  <a:gd name="connsiteX12" fmla="*/ 214943 w 445229"/>
                  <a:gd name="connsiteY12" fmla="*/ 22479 h 452093"/>
                  <a:gd name="connsiteX13" fmla="*/ 214763 w 445229"/>
                  <a:gd name="connsiteY13" fmla="*/ 13004 h 452093"/>
                  <a:gd name="connsiteX14" fmla="*/ 201666 w 445229"/>
                  <a:gd name="connsiteY14" fmla="*/ 130 h 452093"/>
                  <a:gd name="connsiteX15" fmla="*/ 201544 w 445229"/>
                  <a:gd name="connsiteY15" fmla="*/ 130 h 452093"/>
                  <a:gd name="connsiteX16" fmla="*/ 188570 w 445229"/>
                  <a:gd name="connsiteY16" fmla="*/ 13247 h 452093"/>
                  <a:gd name="connsiteX17" fmla="*/ 188762 w 445229"/>
                  <a:gd name="connsiteY17" fmla="*/ 23183 h 452093"/>
                  <a:gd name="connsiteX18" fmla="*/ 174501 w 445229"/>
                  <a:gd name="connsiteY18" fmla="*/ 49503 h 452093"/>
                  <a:gd name="connsiteX19" fmla="*/ 136644 w 445229"/>
                  <a:gd name="connsiteY19" fmla="*/ 65244 h 452093"/>
                  <a:gd name="connsiteX20" fmla="*/ 127301 w 445229"/>
                  <a:gd name="connsiteY20" fmla="*/ 68355 h 452093"/>
                  <a:gd name="connsiteX21" fmla="*/ 116823 w 445229"/>
                  <a:gd name="connsiteY21" fmla="*/ 50263 h 452093"/>
                  <a:gd name="connsiteX22" fmla="*/ 84420 w 445229"/>
                  <a:gd name="connsiteY22" fmla="*/ 30256 h 452093"/>
                  <a:gd name="connsiteX23" fmla="*/ 68335 w 445229"/>
                  <a:gd name="connsiteY23" fmla="*/ 39371 h 452093"/>
                  <a:gd name="connsiteX24" fmla="*/ 77520 w 445229"/>
                  <a:gd name="connsiteY24" fmla="*/ 55333 h 452093"/>
                  <a:gd name="connsiteX25" fmla="*/ 77730 w 445229"/>
                  <a:gd name="connsiteY25" fmla="*/ 55388 h 452093"/>
                  <a:gd name="connsiteX26" fmla="*/ 96832 w 445229"/>
                  <a:gd name="connsiteY26" fmla="*/ 67055 h 452093"/>
                  <a:gd name="connsiteX27" fmla="*/ 103006 w 445229"/>
                  <a:gd name="connsiteY27" fmla="*/ 78043 h 452093"/>
                  <a:gd name="connsiteX28" fmla="*/ 75549 w 445229"/>
                  <a:gd name="connsiteY28" fmla="*/ 95850 h 452093"/>
                  <a:gd name="connsiteX29" fmla="*/ 45082 w 445229"/>
                  <a:gd name="connsiteY29" fmla="*/ 149586 h 452093"/>
                  <a:gd name="connsiteX30" fmla="*/ 39155 w 445229"/>
                  <a:gd name="connsiteY30" fmla="*/ 143385 h 452093"/>
                  <a:gd name="connsiteX31" fmla="*/ 26437 w 445229"/>
                  <a:gd name="connsiteY31" fmla="*/ 105338 h 452093"/>
                  <a:gd name="connsiteX32" fmla="*/ 11874 w 445229"/>
                  <a:gd name="connsiteY32" fmla="*/ 93979 h 452093"/>
                  <a:gd name="connsiteX33" fmla="*/ 429 w 445229"/>
                  <a:gd name="connsiteY33" fmla="*/ 108431 h 452093"/>
                  <a:gd name="connsiteX34" fmla="*/ 18175 w 445229"/>
                  <a:gd name="connsiteY34" fmla="*/ 158943 h 452093"/>
                  <a:gd name="connsiteX35" fmla="*/ 43921 w 445229"/>
                  <a:gd name="connsiteY35" fmla="*/ 181632 h 452093"/>
                  <a:gd name="connsiteX36" fmla="*/ 61078 w 445229"/>
                  <a:gd name="connsiteY36" fmla="*/ 235312 h 452093"/>
                  <a:gd name="connsiteX37" fmla="*/ 46670 w 445229"/>
                  <a:gd name="connsiteY37" fmla="*/ 249999 h 452093"/>
                  <a:gd name="connsiteX38" fmla="*/ 27857 w 445229"/>
                  <a:gd name="connsiteY38" fmla="*/ 263692 h 452093"/>
                  <a:gd name="connsiteX39" fmla="*/ 24803 w 445229"/>
                  <a:gd name="connsiteY39" fmla="*/ 281822 h 452093"/>
                  <a:gd name="connsiteX40" fmla="*/ 42532 w 445229"/>
                  <a:gd name="connsiteY40" fmla="*/ 285215 h 452093"/>
                  <a:gd name="connsiteX41" fmla="*/ 63251 w 445229"/>
                  <a:gd name="connsiteY41" fmla="*/ 270110 h 452093"/>
                  <a:gd name="connsiteX42" fmla="*/ 77577 w 445229"/>
                  <a:gd name="connsiteY42" fmla="*/ 256017 h 452093"/>
                  <a:gd name="connsiteX43" fmla="*/ 99403 w 445229"/>
                  <a:gd name="connsiteY43" fmla="*/ 272559 h 452093"/>
                  <a:gd name="connsiteX44" fmla="*/ 141706 w 445229"/>
                  <a:gd name="connsiteY44" fmla="*/ 317102 h 452093"/>
                  <a:gd name="connsiteX45" fmla="*/ 144763 w 445229"/>
                  <a:gd name="connsiteY45" fmla="*/ 348242 h 452093"/>
                  <a:gd name="connsiteX46" fmla="*/ 144871 w 445229"/>
                  <a:gd name="connsiteY46" fmla="*/ 452224 h 452093"/>
                  <a:gd name="connsiteX47" fmla="*/ 171064 w 445229"/>
                  <a:gd name="connsiteY47" fmla="*/ 452195 h 452093"/>
                  <a:gd name="connsiteX48" fmla="*/ 170956 w 445229"/>
                  <a:gd name="connsiteY48" fmla="*/ 348235 h 452093"/>
                  <a:gd name="connsiteX49" fmla="*/ 166978 w 445229"/>
                  <a:gd name="connsiteY49" fmla="*/ 310261 h 452093"/>
                  <a:gd name="connsiteX50" fmla="*/ 114431 w 445229"/>
                  <a:gd name="connsiteY50" fmla="*/ 251252 h 452093"/>
                  <a:gd name="connsiteX51" fmla="*/ 91642 w 445229"/>
                  <a:gd name="connsiteY51" fmla="*/ 233143 h 452093"/>
                  <a:gd name="connsiteX52" fmla="*/ 76715 w 445229"/>
                  <a:gd name="connsiteY52" fmla="*/ 208517 h 452093"/>
                  <a:gd name="connsiteX53" fmla="*/ 100561 w 445229"/>
                  <a:gd name="connsiteY53" fmla="*/ 202567 h 452093"/>
                  <a:gd name="connsiteX54" fmla="*/ 126084 w 445229"/>
                  <a:gd name="connsiteY54" fmla="*/ 202652 h 452093"/>
                  <a:gd name="connsiteX55" fmla="*/ 140024 w 445229"/>
                  <a:gd name="connsiteY55" fmla="*/ 190551 h 452093"/>
                  <a:gd name="connsiteX56" fmla="*/ 127829 w 445229"/>
                  <a:gd name="connsiteY56" fmla="*/ 176715 h 452093"/>
                  <a:gd name="connsiteX57" fmla="*/ 97121 w 445229"/>
                  <a:gd name="connsiteY57" fmla="*/ 176798 h 452093"/>
                  <a:gd name="connsiteX58" fmla="*/ 70404 w 445229"/>
                  <a:gd name="connsiteY58" fmla="*/ 183246 h 452093"/>
                  <a:gd name="connsiteX59" fmla="*/ 69506 w 445229"/>
                  <a:gd name="connsiteY59" fmla="*/ 166275 h 452093"/>
                  <a:gd name="connsiteX60" fmla="*/ 92982 w 445229"/>
                  <a:gd name="connsiteY60" fmla="*/ 115251 h 452093"/>
                  <a:gd name="connsiteX61" fmla="*/ 124496 w 445229"/>
                  <a:gd name="connsiteY61" fmla="*/ 96673 h 452093"/>
                  <a:gd name="connsiteX62" fmla="*/ 144347 w 445229"/>
                  <a:gd name="connsiteY62" fmla="*/ 90092 h 452093"/>
                  <a:gd name="connsiteX63" fmla="*/ 154491 w 445229"/>
                  <a:gd name="connsiteY63" fmla="*/ 86918 h 452093"/>
                  <a:gd name="connsiteX64" fmla="*/ 185439 w 445229"/>
                  <a:gd name="connsiteY64" fmla="*/ 95019 h 452093"/>
                  <a:gd name="connsiteX65" fmla="*/ 203263 w 445229"/>
                  <a:gd name="connsiteY65" fmla="*/ 138030 h 452093"/>
                  <a:gd name="connsiteX66" fmla="*/ 189571 w 445229"/>
                  <a:gd name="connsiteY66" fmla="*/ 185004 h 452093"/>
                  <a:gd name="connsiteX67" fmla="*/ 177345 w 445229"/>
                  <a:gd name="connsiteY67" fmla="*/ 199080 h 452093"/>
                  <a:gd name="connsiteX68" fmla="*/ 176152 w 445229"/>
                  <a:gd name="connsiteY68" fmla="*/ 217423 h 452093"/>
                  <a:gd name="connsiteX69" fmla="*/ 194635 w 445229"/>
                  <a:gd name="connsiteY69" fmla="*/ 218608 h 452093"/>
                  <a:gd name="connsiteX70" fmla="*/ 194815 w 445229"/>
                  <a:gd name="connsiteY70" fmla="*/ 218446 h 452093"/>
                  <a:gd name="connsiteX71" fmla="*/ 210886 w 445229"/>
                  <a:gd name="connsiteY71" fmla="*/ 200120 h 452093"/>
                  <a:gd name="connsiteX72" fmla="*/ 215588 w 445229"/>
                  <a:gd name="connsiteY72" fmla="*/ 192482 h 452093"/>
                  <a:gd name="connsiteX73" fmla="*/ 252913 w 445229"/>
                  <a:gd name="connsiteY73" fmla="*/ 184995 h 452093"/>
                  <a:gd name="connsiteX74" fmla="*/ 278499 w 445229"/>
                  <a:gd name="connsiteY74" fmla="*/ 173131 h 452093"/>
                  <a:gd name="connsiteX75" fmla="*/ 282363 w 445229"/>
                  <a:gd name="connsiteY75" fmla="*/ 155154 h 452093"/>
                  <a:gd name="connsiteX76" fmla="*/ 264495 w 445229"/>
                  <a:gd name="connsiteY76" fmla="*/ 151165 h 452093"/>
                  <a:gd name="connsiteX77" fmla="*/ 245099 w 445229"/>
                  <a:gd name="connsiteY77" fmla="*/ 160187 h 452093"/>
                  <a:gd name="connsiteX78" fmla="*/ 226261 w 445229"/>
                  <a:gd name="connsiteY78" fmla="*/ 164337 h 452093"/>
                  <a:gd name="connsiteX79" fmla="*/ 229456 w 445229"/>
                  <a:gd name="connsiteY79" fmla="*/ 138038 h 452093"/>
                  <a:gd name="connsiteX80" fmla="*/ 220125 w 445229"/>
                  <a:gd name="connsiteY80" fmla="*/ 102052 h 452093"/>
                  <a:gd name="connsiteX81" fmla="*/ 248178 w 445229"/>
                  <a:gd name="connsiteY81" fmla="*/ 103906 h 452093"/>
                  <a:gd name="connsiteX82" fmla="*/ 276586 w 445229"/>
                  <a:gd name="connsiteY82" fmla="*/ 101715 h 452093"/>
                  <a:gd name="connsiteX83" fmla="*/ 312838 w 445229"/>
                  <a:gd name="connsiteY83" fmla="*/ 130862 h 452093"/>
                  <a:gd name="connsiteX84" fmla="*/ 337984 w 445229"/>
                  <a:gd name="connsiteY84" fmla="*/ 140609 h 452093"/>
                  <a:gd name="connsiteX85" fmla="*/ 338176 w 445229"/>
                  <a:gd name="connsiteY85" fmla="*/ 140752 h 452093"/>
                  <a:gd name="connsiteX86" fmla="*/ 387112 w 445229"/>
                  <a:gd name="connsiteY86" fmla="*/ 172311 h 452093"/>
                  <a:gd name="connsiteX87" fmla="*/ 406007 w 445229"/>
                  <a:gd name="connsiteY87" fmla="*/ 216321 h 452093"/>
                  <a:gd name="connsiteX88" fmla="*/ 419022 w 445229"/>
                  <a:gd name="connsiteY88" fmla="*/ 229319 h 452093"/>
                  <a:gd name="connsiteX89" fmla="*/ 419104 w 445229"/>
                  <a:gd name="connsiteY89" fmla="*/ 229319 h 452093"/>
                  <a:gd name="connsiteX90" fmla="*/ 432200 w 445229"/>
                  <a:gd name="connsiteY90" fmla="*/ 216407 h 452093"/>
                  <a:gd name="connsiteX91" fmla="*/ 406845 w 445229"/>
                  <a:gd name="connsiteY91" fmla="*/ 155223 h 452093"/>
                  <a:gd name="connsiteX92" fmla="*/ 396060 w 445229"/>
                  <a:gd name="connsiteY92" fmla="*/ 145259 h 452093"/>
                  <a:gd name="connsiteX93" fmla="*/ 402817 w 445229"/>
                  <a:gd name="connsiteY93" fmla="*/ 144298 h 452093"/>
                  <a:gd name="connsiteX94" fmla="*/ 441209 w 445229"/>
                  <a:gd name="connsiteY94" fmla="*/ 125268 h 45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445229" h="452093">
                    <a:moveTo>
                      <a:pt x="441209" y="125268"/>
                    </a:moveTo>
                    <a:cubicBezTo>
                      <a:pt x="446596" y="120476"/>
                      <a:pt x="447047" y="112259"/>
                      <a:pt x="442220" y="106913"/>
                    </a:cubicBezTo>
                    <a:cubicBezTo>
                      <a:pt x="437450" y="101632"/>
                      <a:pt x="429294" y="101120"/>
                      <a:pt x="423893" y="105764"/>
                    </a:cubicBezTo>
                    <a:cubicBezTo>
                      <a:pt x="416262" y="112024"/>
                      <a:pt x="407298" y="116484"/>
                      <a:pt x="397679" y="118806"/>
                    </a:cubicBezTo>
                    <a:cubicBezTo>
                      <a:pt x="373099" y="122929"/>
                      <a:pt x="347834" y="119187"/>
                      <a:pt x="325538" y="108122"/>
                    </a:cubicBezTo>
                    <a:cubicBezTo>
                      <a:pt x="318791" y="104033"/>
                      <a:pt x="312462" y="99303"/>
                      <a:pt x="306636" y="94000"/>
                    </a:cubicBezTo>
                    <a:cubicBezTo>
                      <a:pt x="328415" y="84547"/>
                      <a:pt x="346473" y="68270"/>
                      <a:pt x="358043" y="47662"/>
                    </a:cubicBezTo>
                    <a:cubicBezTo>
                      <a:pt x="361349" y="41278"/>
                      <a:pt x="358816" y="33442"/>
                      <a:pt x="352382" y="30159"/>
                    </a:cubicBezTo>
                    <a:cubicBezTo>
                      <a:pt x="345949" y="26877"/>
                      <a:pt x="338053" y="29393"/>
                      <a:pt x="334746" y="35777"/>
                    </a:cubicBezTo>
                    <a:cubicBezTo>
                      <a:pt x="325106" y="52509"/>
                      <a:pt x="309775" y="65286"/>
                      <a:pt x="291503" y="71817"/>
                    </a:cubicBezTo>
                    <a:cubicBezTo>
                      <a:pt x="264562" y="79158"/>
                      <a:pt x="236220" y="79855"/>
                      <a:pt x="208944" y="73847"/>
                    </a:cubicBezTo>
                    <a:cubicBezTo>
                      <a:pt x="203836" y="72762"/>
                      <a:pt x="197438" y="71216"/>
                      <a:pt x="190990" y="69601"/>
                    </a:cubicBezTo>
                    <a:cubicBezTo>
                      <a:pt x="205737" y="58292"/>
                      <a:pt x="214541" y="40971"/>
                      <a:pt x="214943" y="22479"/>
                    </a:cubicBezTo>
                    <a:cubicBezTo>
                      <a:pt x="214812" y="17643"/>
                      <a:pt x="214763" y="13048"/>
                      <a:pt x="214763" y="13004"/>
                    </a:cubicBezTo>
                    <a:cubicBezTo>
                      <a:pt x="214695" y="5874"/>
                      <a:pt x="208851" y="130"/>
                      <a:pt x="201666" y="130"/>
                    </a:cubicBezTo>
                    <a:lnTo>
                      <a:pt x="201544" y="130"/>
                    </a:lnTo>
                    <a:cubicBezTo>
                      <a:pt x="194312" y="196"/>
                      <a:pt x="188503" y="6068"/>
                      <a:pt x="188570" y="13247"/>
                    </a:cubicBezTo>
                    <a:cubicBezTo>
                      <a:pt x="188570" y="13247"/>
                      <a:pt x="188614" y="18103"/>
                      <a:pt x="188762" y="23183"/>
                    </a:cubicBezTo>
                    <a:cubicBezTo>
                      <a:pt x="188114" y="33604"/>
                      <a:pt x="182904" y="43221"/>
                      <a:pt x="174501" y="49503"/>
                    </a:cubicBezTo>
                    <a:cubicBezTo>
                      <a:pt x="162783" y="56670"/>
                      <a:pt x="150010" y="61982"/>
                      <a:pt x="136644" y="65244"/>
                    </a:cubicBezTo>
                    <a:cubicBezTo>
                      <a:pt x="133453" y="66219"/>
                      <a:pt x="130441" y="67348"/>
                      <a:pt x="127301" y="68355"/>
                    </a:cubicBezTo>
                    <a:cubicBezTo>
                      <a:pt x="124817" y="61801"/>
                      <a:pt x="121278" y="55691"/>
                      <a:pt x="116823" y="50263"/>
                    </a:cubicBezTo>
                    <a:cubicBezTo>
                      <a:pt x="108125" y="40711"/>
                      <a:pt x="96897" y="33778"/>
                      <a:pt x="84420" y="30256"/>
                    </a:cubicBezTo>
                    <a:cubicBezTo>
                      <a:pt x="77442" y="28365"/>
                      <a:pt x="70241" y="32445"/>
                      <a:pt x="68335" y="39371"/>
                    </a:cubicBezTo>
                    <a:cubicBezTo>
                      <a:pt x="66430" y="46296"/>
                      <a:pt x="70543" y="53442"/>
                      <a:pt x="77520" y="55333"/>
                    </a:cubicBezTo>
                    <a:cubicBezTo>
                      <a:pt x="77589" y="55351"/>
                      <a:pt x="77660" y="55369"/>
                      <a:pt x="77730" y="55388"/>
                    </a:cubicBezTo>
                    <a:cubicBezTo>
                      <a:pt x="84999" y="57590"/>
                      <a:pt x="91577" y="61607"/>
                      <a:pt x="96832" y="67055"/>
                    </a:cubicBezTo>
                    <a:cubicBezTo>
                      <a:pt x="99466" y="70367"/>
                      <a:pt x="101551" y="74077"/>
                      <a:pt x="103006" y="78043"/>
                    </a:cubicBezTo>
                    <a:cubicBezTo>
                      <a:pt x="93248" y="83004"/>
                      <a:pt x="84046" y="88973"/>
                      <a:pt x="75549" y="95850"/>
                    </a:cubicBezTo>
                    <a:cubicBezTo>
                      <a:pt x="59706" y="109942"/>
                      <a:pt x="48996" y="128833"/>
                      <a:pt x="45082" y="149586"/>
                    </a:cubicBezTo>
                    <a:cubicBezTo>
                      <a:pt x="42924" y="147699"/>
                      <a:pt x="40940" y="145624"/>
                      <a:pt x="39155" y="143385"/>
                    </a:cubicBezTo>
                    <a:cubicBezTo>
                      <a:pt x="32289" y="131721"/>
                      <a:pt x="27957" y="118762"/>
                      <a:pt x="26437" y="105338"/>
                    </a:cubicBezTo>
                    <a:cubicBezTo>
                      <a:pt x="25576" y="98210"/>
                      <a:pt x="19056" y="93125"/>
                      <a:pt x="11874" y="93979"/>
                    </a:cubicBezTo>
                    <a:cubicBezTo>
                      <a:pt x="4691" y="94833"/>
                      <a:pt x="-432" y="101304"/>
                      <a:pt x="429" y="108431"/>
                    </a:cubicBezTo>
                    <a:cubicBezTo>
                      <a:pt x="2480" y="126370"/>
                      <a:pt x="8544" y="143628"/>
                      <a:pt x="18175" y="158943"/>
                    </a:cubicBezTo>
                    <a:cubicBezTo>
                      <a:pt x="25569" y="167737"/>
                      <a:pt x="34247" y="175385"/>
                      <a:pt x="43921" y="181632"/>
                    </a:cubicBezTo>
                    <a:cubicBezTo>
                      <a:pt x="45183" y="200638"/>
                      <a:pt x="51070" y="219058"/>
                      <a:pt x="61078" y="235312"/>
                    </a:cubicBezTo>
                    <a:cubicBezTo>
                      <a:pt x="56630" y="240538"/>
                      <a:pt x="51815" y="245446"/>
                      <a:pt x="46670" y="249999"/>
                    </a:cubicBezTo>
                    <a:cubicBezTo>
                      <a:pt x="39259" y="256020"/>
                      <a:pt x="27972" y="263617"/>
                      <a:pt x="27857" y="263692"/>
                    </a:cubicBezTo>
                    <a:cubicBezTo>
                      <a:pt x="21969" y="267862"/>
                      <a:pt x="20601" y="275979"/>
                      <a:pt x="24803" y="281822"/>
                    </a:cubicBezTo>
                    <a:cubicBezTo>
                      <a:pt x="28858" y="287461"/>
                      <a:pt x="36655" y="288954"/>
                      <a:pt x="42532" y="285215"/>
                    </a:cubicBezTo>
                    <a:cubicBezTo>
                      <a:pt x="43031" y="284879"/>
                      <a:pt x="54906" y="276887"/>
                      <a:pt x="63251" y="270110"/>
                    </a:cubicBezTo>
                    <a:cubicBezTo>
                      <a:pt x="68350" y="265749"/>
                      <a:pt x="73137" y="261038"/>
                      <a:pt x="77577" y="256017"/>
                    </a:cubicBezTo>
                    <a:cubicBezTo>
                      <a:pt x="84486" y="261991"/>
                      <a:pt x="91777" y="267516"/>
                      <a:pt x="99403" y="272559"/>
                    </a:cubicBezTo>
                    <a:cubicBezTo>
                      <a:pt x="116822" y="284647"/>
                      <a:pt x="136551" y="298361"/>
                      <a:pt x="141706" y="317102"/>
                    </a:cubicBezTo>
                    <a:cubicBezTo>
                      <a:pt x="143408" y="327405"/>
                      <a:pt x="144429" y="337807"/>
                      <a:pt x="144763" y="348242"/>
                    </a:cubicBezTo>
                    <a:lnTo>
                      <a:pt x="144871" y="452224"/>
                    </a:lnTo>
                    <a:lnTo>
                      <a:pt x="171064" y="452195"/>
                    </a:lnTo>
                    <a:lnTo>
                      <a:pt x="170956" y="348235"/>
                    </a:lnTo>
                    <a:cubicBezTo>
                      <a:pt x="170638" y="335494"/>
                      <a:pt x="169309" y="322797"/>
                      <a:pt x="166978" y="310261"/>
                    </a:cubicBezTo>
                    <a:cubicBezTo>
                      <a:pt x="159337" y="282446"/>
                      <a:pt x="134440" y="265154"/>
                      <a:pt x="114431" y="251252"/>
                    </a:cubicBezTo>
                    <a:cubicBezTo>
                      <a:pt x="106179" y="246077"/>
                      <a:pt x="98535" y="240003"/>
                      <a:pt x="91642" y="233143"/>
                    </a:cubicBezTo>
                    <a:cubicBezTo>
                      <a:pt x="85370" y="225779"/>
                      <a:pt x="80331" y="217466"/>
                      <a:pt x="76715" y="208517"/>
                    </a:cubicBezTo>
                    <a:cubicBezTo>
                      <a:pt x="84514" y="205985"/>
                      <a:pt x="92483" y="203998"/>
                      <a:pt x="100561" y="202567"/>
                    </a:cubicBezTo>
                    <a:cubicBezTo>
                      <a:pt x="109060" y="201993"/>
                      <a:pt x="117589" y="202022"/>
                      <a:pt x="126084" y="202652"/>
                    </a:cubicBezTo>
                    <a:cubicBezTo>
                      <a:pt x="133301" y="203131"/>
                      <a:pt x="139541" y="197712"/>
                      <a:pt x="140024" y="190551"/>
                    </a:cubicBezTo>
                    <a:cubicBezTo>
                      <a:pt x="140507" y="183387"/>
                      <a:pt x="135047" y="177193"/>
                      <a:pt x="127829" y="176715"/>
                    </a:cubicBezTo>
                    <a:cubicBezTo>
                      <a:pt x="117606" y="175971"/>
                      <a:pt x="107340" y="175999"/>
                      <a:pt x="97121" y="176798"/>
                    </a:cubicBezTo>
                    <a:cubicBezTo>
                      <a:pt x="88070" y="178300"/>
                      <a:pt x="79139" y="180455"/>
                      <a:pt x="70404" y="183246"/>
                    </a:cubicBezTo>
                    <a:cubicBezTo>
                      <a:pt x="69736" y="177614"/>
                      <a:pt x="69437" y="171946"/>
                      <a:pt x="69506" y="166275"/>
                    </a:cubicBezTo>
                    <a:cubicBezTo>
                      <a:pt x="69796" y="146756"/>
                      <a:pt x="78310" y="128252"/>
                      <a:pt x="92982" y="115251"/>
                    </a:cubicBezTo>
                    <a:cubicBezTo>
                      <a:pt x="102634" y="107732"/>
                      <a:pt x="113226" y="101486"/>
                      <a:pt x="124496" y="96673"/>
                    </a:cubicBezTo>
                    <a:cubicBezTo>
                      <a:pt x="130847" y="94203"/>
                      <a:pt x="137568" y="92160"/>
                      <a:pt x="144347" y="90092"/>
                    </a:cubicBezTo>
                    <a:cubicBezTo>
                      <a:pt x="147710" y="89064"/>
                      <a:pt x="151103" y="88012"/>
                      <a:pt x="154491" y="86918"/>
                    </a:cubicBezTo>
                    <a:cubicBezTo>
                      <a:pt x="157665" y="87788"/>
                      <a:pt x="171508" y="91547"/>
                      <a:pt x="185439" y="95019"/>
                    </a:cubicBezTo>
                    <a:cubicBezTo>
                      <a:pt x="195384" y="107381"/>
                      <a:pt x="201567" y="122301"/>
                      <a:pt x="203263" y="138030"/>
                    </a:cubicBezTo>
                    <a:cubicBezTo>
                      <a:pt x="203253" y="154655"/>
                      <a:pt x="198507" y="170940"/>
                      <a:pt x="189571" y="185004"/>
                    </a:cubicBezTo>
                    <a:cubicBezTo>
                      <a:pt x="185959" y="190072"/>
                      <a:pt x="181863" y="194785"/>
                      <a:pt x="177345" y="199080"/>
                    </a:cubicBezTo>
                    <a:cubicBezTo>
                      <a:pt x="171911" y="203818"/>
                      <a:pt x="171376" y="212031"/>
                      <a:pt x="176152" y="217423"/>
                    </a:cubicBezTo>
                    <a:cubicBezTo>
                      <a:pt x="180927" y="222815"/>
                      <a:pt x="189201" y="223345"/>
                      <a:pt x="194635" y="218608"/>
                    </a:cubicBezTo>
                    <a:cubicBezTo>
                      <a:pt x="194695" y="218554"/>
                      <a:pt x="194755" y="218501"/>
                      <a:pt x="194815" y="218446"/>
                    </a:cubicBezTo>
                    <a:cubicBezTo>
                      <a:pt x="200776" y="212886"/>
                      <a:pt x="206159" y="206745"/>
                      <a:pt x="210886" y="200120"/>
                    </a:cubicBezTo>
                    <a:cubicBezTo>
                      <a:pt x="212600" y="197665"/>
                      <a:pt x="214169" y="195115"/>
                      <a:pt x="215588" y="192482"/>
                    </a:cubicBezTo>
                    <a:cubicBezTo>
                      <a:pt x="228165" y="190705"/>
                      <a:pt x="240627" y="188206"/>
                      <a:pt x="252913" y="184995"/>
                    </a:cubicBezTo>
                    <a:cubicBezTo>
                      <a:pt x="261872" y="182029"/>
                      <a:pt x="270458" y="178048"/>
                      <a:pt x="278499" y="173131"/>
                    </a:cubicBezTo>
                    <a:cubicBezTo>
                      <a:pt x="284568" y="169225"/>
                      <a:pt x="286299" y="161177"/>
                      <a:pt x="282363" y="155154"/>
                    </a:cubicBezTo>
                    <a:cubicBezTo>
                      <a:pt x="278489" y="149226"/>
                      <a:pt x="270554" y="147454"/>
                      <a:pt x="264495" y="151165"/>
                    </a:cubicBezTo>
                    <a:cubicBezTo>
                      <a:pt x="258385" y="154875"/>
                      <a:pt x="251879" y="157900"/>
                      <a:pt x="245099" y="160187"/>
                    </a:cubicBezTo>
                    <a:cubicBezTo>
                      <a:pt x="238896" y="161891"/>
                      <a:pt x="232608" y="163275"/>
                      <a:pt x="226261" y="164337"/>
                    </a:cubicBezTo>
                    <a:cubicBezTo>
                      <a:pt x="228348" y="155722"/>
                      <a:pt x="229420" y="146897"/>
                      <a:pt x="229456" y="138038"/>
                    </a:cubicBezTo>
                    <a:cubicBezTo>
                      <a:pt x="229055" y="125507"/>
                      <a:pt x="225869" y="113218"/>
                      <a:pt x="220125" y="102052"/>
                    </a:cubicBezTo>
                    <a:cubicBezTo>
                      <a:pt x="229427" y="103272"/>
                      <a:pt x="238798" y="103892"/>
                      <a:pt x="248178" y="103906"/>
                    </a:cubicBezTo>
                    <a:cubicBezTo>
                      <a:pt x="257690" y="103889"/>
                      <a:pt x="267186" y="103157"/>
                      <a:pt x="276586" y="101715"/>
                    </a:cubicBezTo>
                    <a:cubicBezTo>
                      <a:pt x="287492" y="112790"/>
                      <a:pt x="299658" y="122570"/>
                      <a:pt x="312838" y="130862"/>
                    </a:cubicBezTo>
                    <a:cubicBezTo>
                      <a:pt x="320818" y="135048"/>
                      <a:pt x="329256" y="138318"/>
                      <a:pt x="337984" y="140609"/>
                    </a:cubicBezTo>
                    <a:cubicBezTo>
                      <a:pt x="338058" y="140645"/>
                      <a:pt x="338102" y="140717"/>
                      <a:pt x="338176" y="140752"/>
                    </a:cubicBezTo>
                    <a:cubicBezTo>
                      <a:pt x="355954" y="148842"/>
                      <a:pt x="372442" y="159475"/>
                      <a:pt x="387112" y="172311"/>
                    </a:cubicBezTo>
                    <a:cubicBezTo>
                      <a:pt x="398090" y="184535"/>
                      <a:pt x="404728" y="199995"/>
                      <a:pt x="406007" y="216321"/>
                    </a:cubicBezTo>
                    <a:cubicBezTo>
                      <a:pt x="406007" y="223467"/>
                      <a:pt x="411821" y="229273"/>
                      <a:pt x="419022" y="229319"/>
                    </a:cubicBezTo>
                    <a:lnTo>
                      <a:pt x="419104" y="229319"/>
                    </a:lnTo>
                    <a:cubicBezTo>
                      <a:pt x="426304" y="229319"/>
                      <a:pt x="432153" y="223551"/>
                      <a:pt x="432200" y="216407"/>
                    </a:cubicBezTo>
                    <a:cubicBezTo>
                      <a:pt x="431021" y="193740"/>
                      <a:pt x="422075" y="172155"/>
                      <a:pt x="406845" y="155223"/>
                    </a:cubicBezTo>
                    <a:cubicBezTo>
                      <a:pt x="403554" y="151592"/>
                      <a:pt x="399945" y="148257"/>
                      <a:pt x="396060" y="145259"/>
                    </a:cubicBezTo>
                    <a:cubicBezTo>
                      <a:pt x="398325" y="144958"/>
                      <a:pt x="400644" y="144730"/>
                      <a:pt x="402817" y="144298"/>
                    </a:cubicBezTo>
                    <a:cubicBezTo>
                      <a:pt x="416950" y="141055"/>
                      <a:pt x="430108" y="134534"/>
                      <a:pt x="441209" y="125268"/>
                    </a:cubicBezTo>
                    <a:close/>
                  </a:path>
                </a:pathLst>
              </a:custGeom>
              <a:solidFill>
                <a:srgbClr val="000000"/>
              </a:solidFill>
              <a:ln w="9561"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14F4E089-2937-4C30-B81F-65D78CDB3DDB}"/>
                  </a:ext>
                </a:extLst>
              </p:cNvPr>
              <p:cNvSpPr/>
              <p:nvPr/>
            </p:nvSpPr>
            <p:spPr>
              <a:xfrm>
                <a:off x="5899690" y="3105741"/>
                <a:ext cx="627844" cy="521659"/>
              </a:xfrm>
              <a:custGeom>
                <a:avLst/>
                <a:gdLst>
                  <a:gd name="connsiteX0" fmla="*/ 582698 w 627844"/>
                  <a:gd name="connsiteY0" fmla="*/ 164973 h 521659"/>
                  <a:gd name="connsiteX1" fmla="*/ 482924 w 627844"/>
                  <a:gd name="connsiteY1" fmla="*/ 66840 h 521659"/>
                  <a:gd name="connsiteX2" fmla="*/ 420131 w 627844"/>
                  <a:gd name="connsiteY2" fmla="*/ 12133 h 521659"/>
                  <a:gd name="connsiteX3" fmla="*/ 338378 w 627844"/>
                  <a:gd name="connsiteY3" fmla="*/ 20556 h 521659"/>
                  <a:gd name="connsiteX4" fmla="*/ 269032 w 627844"/>
                  <a:gd name="connsiteY4" fmla="*/ 390 h 521659"/>
                  <a:gd name="connsiteX5" fmla="*/ 202263 w 627844"/>
                  <a:gd name="connsiteY5" fmla="*/ 31374 h 521659"/>
                  <a:gd name="connsiteX6" fmla="*/ 185994 w 627844"/>
                  <a:gd name="connsiteY6" fmla="*/ 30204 h 521659"/>
                  <a:gd name="connsiteX7" fmla="*/ 90499 w 627844"/>
                  <a:gd name="connsiteY7" fmla="*/ 92619 h 521659"/>
                  <a:gd name="connsiteX8" fmla="*/ 14911 w 627844"/>
                  <a:gd name="connsiteY8" fmla="*/ 190286 h 521659"/>
                  <a:gd name="connsiteX9" fmla="*/ 18108 w 627844"/>
                  <a:gd name="connsiteY9" fmla="*/ 214635 h 521659"/>
                  <a:gd name="connsiteX10" fmla="*/ 15735 w 627844"/>
                  <a:gd name="connsiteY10" fmla="*/ 324956 h 521659"/>
                  <a:gd name="connsiteX11" fmla="*/ 16676 w 627844"/>
                  <a:gd name="connsiteY11" fmla="*/ 333235 h 521659"/>
                  <a:gd name="connsiteX12" fmla="*/ 109095 w 627844"/>
                  <a:gd name="connsiteY12" fmla="*/ 430619 h 521659"/>
                  <a:gd name="connsiteX13" fmla="*/ 110604 w 627844"/>
                  <a:gd name="connsiteY13" fmla="*/ 430955 h 521659"/>
                  <a:gd name="connsiteX14" fmla="*/ 151832 w 627844"/>
                  <a:gd name="connsiteY14" fmla="*/ 521790 h 521659"/>
                  <a:gd name="connsiteX15" fmla="*/ 178026 w 627844"/>
                  <a:gd name="connsiteY15" fmla="*/ 521790 h 521659"/>
                  <a:gd name="connsiteX16" fmla="*/ 115670 w 627844"/>
                  <a:gd name="connsiteY16" fmla="*/ 405461 h 521659"/>
                  <a:gd name="connsiteX17" fmla="*/ 42328 w 627844"/>
                  <a:gd name="connsiteY17" fmla="*/ 327995 h 521659"/>
                  <a:gd name="connsiteX18" fmla="*/ 41848 w 627844"/>
                  <a:gd name="connsiteY18" fmla="*/ 320662 h 521659"/>
                  <a:gd name="connsiteX19" fmla="*/ 41766 w 627844"/>
                  <a:gd name="connsiteY19" fmla="*/ 316771 h 521659"/>
                  <a:gd name="connsiteX20" fmla="*/ 39539 w 627844"/>
                  <a:gd name="connsiteY20" fmla="*/ 313568 h 521659"/>
                  <a:gd name="connsiteX21" fmla="*/ 42749 w 627844"/>
                  <a:gd name="connsiteY21" fmla="*/ 225292 h 521659"/>
                  <a:gd name="connsiteX22" fmla="*/ 47202 w 627844"/>
                  <a:gd name="connsiteY22" fmla="*/ 219767 h 521659"/>
                  <a:gd name="connsiteX23" fmla="*/ 44953 w 627844"/>
                  <a:gd name="connsiteY23" fmla="*/ 213059 h 521659"/>
                  <a:gd name="connsiteX24" fmla="*/ 41108 w 627844"/>
                  <a:gd name="connsiteY24" fmla="*/ 190291 h 521659"/>
                  <a:gd name="connsiteX25" fmla="*/ 102798 w 627844"/>
                  <a:gd name="connsiteY25" fmla="*/ 116419 h 521659"/>
                  <a:gd name="connsiteX26" fmla="*/ 110147 w 627844"/>
                  <a:gd name="connsiteY26" fmla="*/ 114963 h 521659"/>
                  <a:gd name="connsiteX27" fmla="*/ 112603 w 627844"/>
                  <a:gd name="connsiteY27" fmla="*/ 107938 h 521659"/>
                  <a:gd name="connsiteX28" fmla="*/ 185990 w 627844"/>
                  <a:gd name="connsiteY28" fmla="*/ 56197 h 521659"/>
                  <a:gd name="connsiteX29" fmla="*/ 204210 w 627844"/>
                  <a:gd name="connsiteY29" fmla="*/ 58127 h 521659"/>
                  <a:gd name="connsiteX30" fmla="*/ 211973 w 627844"/>
                  <a:gd name="connsiteY30" fmla="*/ 59840 h 521659"/>
                  <a:gd name="connsiteX31" fmla="*/ 217081 w 627844"/>
                  <a:gd name="connsiteY31" fmla="*/ 53801 h 521659"/>
                  <a:gd name="connsiteX32" fmla="*/ 271040 w 627844"/>
                  <a:gd name="connsiteY32" fmla="*/ 26309 h 521659"/>
                  <a:gd name="connsiteX33" fmla="*/ 328352 w 627844"/>
                  <a:gd name="connsiteY33" fmla="*/ 46065 h 521659"/>
                  <a:gd name="connsiteX34" fmla="*/ 335981 w 627844"/>
                  <a:gd name="connsiteY34" fmla="*/ 53004 h 521659"/>
                  <a:gd name="connsiteX35" fmla="*/ 344550 w 627844"/>
                  <a:gd name="connsiteY35" fmla="*/ 47245 h 521659"/>
                  <a:gd name="connsiteX36" fmla="*/ 412375 w 627844"/>
                  <a:gd name="connsiteY36" fmla="*/ 36977 h 521659"/>
                  <a:gd name="connsiteX37" fmla="*/ 461807 w 627844"/>
                  <a:gd name="connsiteY37" fmla="*/ 84211 h 521659"/>
                  <a:gd name="connsiteX38" fmla="*/ 464928 w 627844"/>
                  <a:gd name="connsiteY38" fmla="*/ 92789 h 521659"/>
                  <a:gd name="connsiteX39" fmla="*/ 479393 w 627844"/>
                  <a:gd name="connsiteY39" fmla="*/ 92789 h 521659"/>
                  <a:gd name="connsiteX40" fmla="*/ 556575 w 627844"/>
                  <a:gd name="connsiteY40" fmla="*/ 167895 h 521659"/>
                  <a:gd name="connsiteX41" fmla="*/ 556575 w 627844"/>
                  <a:gd name="connsiteY41" fmla="*/ 180058 h 521659"/>
                  <a:gd name="connsiteX42" fmla="*/ 563359 w 627844"/>
                  <a:gd name="connsiteY42" fmla="*/ 183762 h 521659"/>
                  <a:gd name="connsiteX43" fmla="*/ 601742 w 627844"/>
                  <a:gd name="connsiteY43" fmla="*/ 254423 h 521659"/>
                  <a:gd name="connsiteX44" fmla="*/ 521530 w 627844"/>
                  <a:gd name="connsiteY44" fmla="*/ 324372 h 521659"/>
                  <a:gd name="connsiteX45" fmla="*/ 404918 w 627844"/>
                  <a:gd name="connsiteY45" fmla="*/ 324372 h 521659"/>
                  <a:gd name="connsiteX46" fmla="*/ 300789 w 627844"/>
                  <a:gd name="connsiteY46" fmla="*/ 426219 h 521659"/>
                  <a:gd name="connsiteX47" fmla="*/ 300789 w 627844"/>
                  <a:gd name="connsiteY47" fmla="*/ 521788 h 521659"/>
                  <a:gd name="connsiteX48" fmla="*/ 326983 w 627844"/>
                  <a:gd name="connsiteY48" fmla="*/ 521788 h 521659"/>
                  <a:gd name="connsiteX49" fmla="*/ 326983 w 627844"/>
                  <a:gd name="connsiteY49" fmla="*/ 426415 h 521659"/>
                  <a:gd name="connsiteX50" fmla="*/ 404918 w 627844"/>
                  <a:gd name="connsiteY50" fmla="*/ 350368 h 521659"/>
                  <a:gd name="connsiteX51" fmla="*/ 521530 w 627844"/>
                  <a:gd name="connsiteY51" fmla="*/ 350368 h 521659"/>
                  <a:gd name="connsiteX52" fmla="*/ 627890 w 627844"/>
                  <a:gd name="connsiteY52" fmla="*/ 256087 h 521659"/>
                  <a:gd name="connsiteX53" fmla="*/ 582698 w 627844"/>
                  <a:gd name="connsiteY53" fmla="*/ 164973 h 52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27844" h="521659">
                    <a:moveTo>
                      <a:pt x="582698" y="164973"/>
                    </a:moveTo>
                    <a:cubicBezTo>
                      <a:pt x="580831" y="111220"/>
                      <a:pt x="537102" y="68209"/>
                      <a:pt x="482924" y="66840"/>
                    </a:cubicBezTo>
                    <a:cubicBezTo>
                      <a:pt x="470876" y="40505"/>
                      <a:pt x="448006" y="20578"/>
                      <a:pt x="420131" y="12133"/>
                    </a:cubicBezTo>
                    <a:cubicBezTo>
                      <a:pt x="392854" y="3862"/>
                      <a:pt x="363363" y="6899"/>
                      <a:pt x="338378" y="20556"/>
                    </a:cubicBezTo>
                    <a:cubicBezTo>
                      <a:pt x="318451" y="5795"/>
                      <a:pt x="293838" y="-1364"/>
                      <a:pt x="269032" y="390"/>
                    </a:cubicBezTo>
                    <a:cubicBezTo>
                      <a:pt x="243809" y="2649"/>
                      <a:pt x="220182" y="13614"/>
                      <a:pt x="202263" y="31374"/>
                    </a:cubicBezTo>
                    <a:cubicBezTo>
                      <a:pt x="196875" y="30601"/>
                      <a:pt x="191439" y="30212"/>
                      <a:pt x="185994" y="30204"/>
                    </a:cubicBezTo>
                    <a:cubicBezTo>
                      <a:pt x="144338" y="29815"/>
                      <a:pt x="106591" y="54486"/>
                      <a:pt x="90499" y="92619"/>
                    </a:cubicBezTo>
                    <a:cubicBezTo>
                      <a:pt x="46082" y="104665"/>
                      <a:pt x="15183" y="144590"/>
                      <a:pt x="14911" y="190286"/>
                    </a:cubicBezTo>
                    <a:cubicBezTo>
                      <a:pt x="14927" y="198504"/>
                      <a:pt x="16001" y="206686"/>
                      <a:pt x="18108" y="214635"/>
                    </a:cubicBezTo>
                    <a:cubicBezTo>
                      <a:pt x="-4698" y="247674"/>
                      <a:pt x="-5629" y="290980"/>
                      <a:pt x="15735" y="324956"/>
                    </a:cubicBezTo>
                    <a:cubicBezTo>
                      <a:pt x="15812" y="327738"/>
                      <a:pt x="16126" y="330508"/>
                      <a:pt x="16676" y="333235"/>
                    </a:cubicBezTo>
                    <a:cubicBezTo>
                      <a:pt x="29561" y="396313"/>
                      <a:pt x="87589" y="424876"/>
                      <a:pt x="109095" y="430619"/>
                    </a:cubicBezTo>
                    <a:cubicBezTo>
                      <a:pt x="109242" y="430657"/>
                      <a:pt x="110458" y="430923"/>
                      <a:pt x="110604" y="430955"/>
                    </a:cubicBezTo>
                    <a:cubicBezTo>
                      <a:pt x="146474" y="438533"/>
                      <a:pt x="151832" y="491117"/>
                      <a:pt x="151832" y="521790"/>
                    </a:cubicBezTo>
                    <a:lnTo>
                      <a:pt x="178026" y="521790"/>
                    </a:lnTo>
                    <a:cubicBezTo>
                      <a:pt x="178026" y="432021"/>
                      <a:pt x="139202" y="410418"/>
                      <a:pt x="115670" y="405461"/>
                    </a:cubicBezTo>
                    <a:cubicBezTo>
                      <a:pt x="102822" y="402027"/>
                      <a:pt x="52717" y="378832"/>
                      <a:pt x="42328" y="327995"/>
                    </a:cubicBezTo>
                    <a:cubicBezTo>
                      <a:pt x="41935" y="325571"/>
                      <a:pt x="41774" y="323115"/>
                      <a:pt x="41848" y="320662"/>
                    </a:cubicBezTo>
                    <a:lnTo>
                      <a:pt x="41766" y="316771"/>
                    </a:lnTo>
                    <a:lnTo>
                      <a:pt x="39539" y="313568"/>
                    </a:lnTo>
                    <a:cubicBezTo>
                      <a:pt x="21016" y="286621"/>
                      <a:pt x="22316" y="250846"/>
                      <a:pt x="42749" y="225292"/>
                    </a:cubicBezTo>
                    <a:lnTo>
                      <a:pt x="47202" y="219767"/>
                    </a:lnTo>
                    <a:lnTo>
                      <a:pt x="44953" y="213059"/>
                    </a:lnTo>
                    <a:cubicBezTo>
                      <a:pt x="42443" y="205724"/>
                      <a:pt x="41145" y="198037"/>
                      <a:pt x="41108" y="190291"/>
                    </a:cubicBezTo>
                    <a:cubicBezTo>
                      <a:pt x="41380" y="154251"/>
                      <a:pt x="67164" y="123375"/>
                      <a:pt x="102798" y="116419"/>
                    </a:cubicBezTo>
                    <a:lnTo>
                      <a:pt x="110147" y="114963"/>
                    </a:lnTo>
                    <a:lnTo>
                      <a:pt x="112603" y="107938"/>
                    </a:lnTo>
                    <a:cubicBezTo>
                      <a:pt x="123226" y="76761"/>
                      <a:pt x="152830" y="55890"/>
                      <a:pt x="185990" y="56197"/>
                    </a:cubicBezTo>
                    <a:cubicBezTo>
                      <a:pt x="192115" y="56200"/>
                      <a:pt x="198223" y="56846"/>
                      <a:pt x="204210" y="58127"/>
                    </a:cubicBezTo>
                    <a:lnTo>
                      <a:pt x="211973" y="59840"/>
                    </a:lnTo>
                    <a:lnTo>
                      <a:pt x="217081" y="53801"/>
                    </a:lnTo>
                    <a:cubicBezTo>
                      <a:pt x="230789" y="38034"/>
                      <a:pt x="250140" y="28175"/>
                      <a:pt x="271040" y="26309"/>
                    </a:cubicBezTo>
                    <a:cubicBezTo>
                      <a:pt x="292063" y="24833"/>
                      <a:pt x="312777" y="31974"/>
                      <a:pt x="328352" y="46065"/>
                    </a:cubicBezTo>
                    <a:lnTo>
                      <a:pt x="335981" y="53004"/>
                    </a:lnTo>
                    <a:lnTo>
                      <a:pt x="344550" y="47245"/>
                    </a:lnTo>
                    <a:cubicBezTo>
                      <a:pt x="364429" y="33819"/>
                      <a:pt x="389364" y="30043"/>
                      <a:pt x="412375" y="36977"/>
                    </a:cubicBezTo>
                    <a:cubicBezTo>
                      <a:pt x="435479" y="44031"/>
                      <a:pt x="453829" y="61565"/>
                      <a:pt x="461807" y="84211"/>
                    </a:cubicBezTo>
                    <a:lnTo>
                      <a:pt x="464928" y="92789"/>
                    </a:lnTo>
                    <a:lnTo>
                      <a:pt x="479393" y="92789"/>
                    </a:lnTo>
                    <a:cubicBezTo>
                      <a:pt x="521593" y="92405"/>
                      <a:pt x="556130" y="126015"/>
                      <a:pt x="556575" y="167895"/>
                    </a:cubicBezTo>
                    <a:lnTo>
                      <a:pt x="556575" y="180058"/>
                    </a:lnTo>
                    <a:lnTo>
                      <a:pt x="563359" y="183762"/>
                    </a:lnTo>
                    <a:cubicBezTo>
                      <a:pt x="589011" y="197803"/>
                      <a:pt x="604022" y="225435"/>
                      <a:pt x="601742" y="254423"/>
                    </a:cubicBezTo>
                    <a:cubicBezTo>
                      <a:pt x="597667" y="295029"/>
                      <a:pt x="562629" y="325582"/>
                      <a:pt x="521530" y="324372"/>
                    </a:cubicBezTo>
                    <a:lnTo>
                      <a:pt x="404918" y="324372"/>
                    </a:lnTo>
                    <a:cubicBezTo>
                      <a:pt x="348087" y="324594"/>
                      <a:pt x="301841" y="369827"/>
                      <a:pt x="300789" y="426219"/>
                    </a:cubicBezTo>
                    <a:lnTo>
                      <a:pt x="300789" y="521788"/>
                    </a:lnTo>
                    <a:lnTo>
                      <a:pt x="326983" y="521788"/>
                    </a:lnTo>
                    <a:lnTo>
                      <a:pt x="326983" y="426415"/>
                    </a:lnTo>
                    <a:cubicBezTo>
                      <a:pt x="327842" y="384269"/>
                      <a:pt x="362442" y="350507"/>
                      <a:pt x="404918" y="350368"/>
                    </a:cubicBezTo>
                    <a:lnTo>
                      <a:pt x="521530" y="350368"/>
                    </a:lnTo>
                    <a:cubicBezTo>
                      <a:pt x="576442" y="351570"/>
                      <a:pt x="622918" y="310373"/>
                      <a:pt x="627890" y="256087"/>
                    </a:cubicBezTo>
                    <a:cubicBezTo>
                      <a:pt x="630658" y="219817"/>
                      <a:pt x="613348" y="184918"/>
                      <a:pt x="582698" y="164973"/>
                    </a:cubicBezTo>
                    <a:close/>
                  </a:path>
                </a:pathLst>
              </a:custGeom>
              <a:solidFill>
                <a:srgbClr val="000000"/>
              </a:solidFill>
              <a:ln w="9561" cap="flat">
                <a:noFill/>
                <a:prstDash val="solid"/>
                <a:miter/>
              </a:ln>
            </p:spPr>
            <p:txBody>
              <a:bodyPr rtlCol="0" anchor="ctr"/>
              <a:lstStyle/>
              <a:p>
                <a:endParaRPr lang="en-GB"/>
              </a:p>
            </p:txBody>
          </p:sp>
        </p:grpSp>
        <p:sp>
          <p:nvSpPr>
            <p:cNvPr id="22" name="Freeform: Shape 21">
              <a:extLst>
                <a:ext uri="{FF2B5EF4-FFF2-40B4-BE49-F238E27FC236}">
                  <a16:creationId xmlns:a16="http://schemas.microsoft.com/office/drawing/2014/main" id="{BCA4F4D4-6FCB-4C46-A831-D58809B5BD1A}"/>
                </a:ext>
              </a:extLst>
            </p:cNvPr>
            <p:cNvSpPr/>
            <p:nvPr/>
          </p:nvSpPr>
          <p:spPr>
            <a:xfrm>
              <a:off x="4029301" y="3597483"/>
              <a:ext cx="1504950" cy="561975"/>
            </a:xfrm>
            <a:custGeom>
              <a:avLst/>
              <a:gdLst>
                <a:gd name="connsiteX0" fmla="*/ 0 w 1504950"/>
                <a:gd name="connsiteY0" fmla="*/ 0 h 561975"/>
                <a:gd name="connsiteX1" fmla="*/ 1504950 w 1504950"/>
                <a:gd name="connsiteY1" fmla="*/ 0 h 561975"/>
                <a:gd name="connsiteX2" fmla="*/ 1504950 w 1504950"/>
                <a:gd name="connsiteY2" fmla="*/ 561975 h 561975"/>
                <a:gd name="connsiteX3" fmla="*/ 0 w 1504950"/>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504950" h="561975">
                  <a:moveTo>
                    <a:pt x="0" y="0"/>
                  </a:moveTo>
                  <a:lnTo>
                    <a:pt x="1504950" y="0"/>
                  </a:lnTo>
                  <a:lnTo>
                    <a:pt x="1504950" y="561975"/>
                  </a:lnTo>
                  <a:lnTo>
                    <a:pt x="0" y="561975"/>
                  </a:lnTo>
                  <a:close/>
                </a:path>
              </a:pathLst>
            </a:custGeom>
            <a:solidFill>
              <a:srgbClr val="DAE3F3"/>
            </a:solidFill>
            <a:ln w="7937" cap="flat">
              <a:solidFill>
                <a:srgbClr val="172C51"/>
              </a:solidFill>
              <a:prstDash val="solid"/>
              <a:miter/>
            </a:ln>
          </p:spPr>
          <p:txBody>
            <a:bodyPr rtlCol="0" anchor="ctr"/>
            <a:lstStyle/>
            <a:p>
              <a:endParaRPr lang="en-GB"/>
            </a:p>
          </p:txBody>
        </p:sp>
        <p:sp>
          <p:nvSpPr>
            <p:cNvPr id="23" name="TextBox 22">
              <a:extLst>
                <a:ext uri="{FF2B5EF4-FFF2-40B4-BE49-F238E27FC236}">
                  <a16:creationId xmlns:a16="http://schemas.microsoft.com/office/drawing/2014/main" id="{2A9C91EB-C4F9-48BC-8601-CC407F15C77A}"/>
                </a:ext>
              </a:extLst>
            </p:cNvPr>
            <p:cNvSpPr txBox="1"/>
            <p:nvPr/>
          </p:nvSpPr>
          <p:spPr>
            <a:xfrm>
              <a:off x="4147935" y="3747026"/>
              <a:ext cx="1297305"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Anxiety, low mood</a:t>
              </a:r>
            </a:p>
          </p:txBody>
        </p:sp>
        <p:sp>
          <p:nvSpPr>
            <p:cNvPr id="24" name="Freeform: Shape 23">
              <a:extLst>
                <a:ext uri="{FF2B5EF4-FFF2-40B4-BE49-F238E27FC236}">
                  <a16:creationId xmlns:a16="http://schemas.microsoft.com/office/drawing/2014/main" id="{1D9588F9-966C-4964-BB53-5847019EDB41}"/>
                </a:ext>
              </a:extLst>
            </p:cNvPr>
            <p:cNvSpPr/>
            <p:nvPr/>
          </p:nvSpPr>
          <p:spPr>
            <a:xfrm>
              <a:off x="4134076" y="2559258"/>
              <a:ext cx="1504950" cy="561975"/>
            </a:xfrm>
            <a:custGeom>
              <a:avLst/>
              <a:gdLst>
                <a:gd name="connsiteX0" fmla="*/ 0 w 1504950"/>
                <a:gd name="connsiteY0" fmla="*/ 0 h 561975"/>
                <a:gd name="connsiteX1" fmla="*/ 1504950 w 1504950"/>
                <a:gd name="connsiteY1" fmla="*/ 0 h 561975"/>
                <a:gd name="connsiteX2" fmla="*/ 1504950 w 1504950"/>
                <a:gd name="connsiteY2" fmla="*/ 561975 h 561975"/>
                <a:gd name="connsiteX3" fmla="*/ 0 w 1504950"/>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504950" h="561975">
                  <a:moveTo>
                    <a:pt x="0" y="0"/>
                  </a:moveTo>
                  <a:lnTo>
                    <a:pt x="1504950" y="0"/>
                  </a:lnTo>
                  <a:lnTo>
                    <a:pt x="1504950" y="561975"/>
                  </a:lnTo>
                  <a:lnTo>
                    <a:pt x="0" y="561975"/>
                  </a:lnTo>
                  <a:close/>
                </a:path>
              </a:pathLst>
            </a:custGeom>
            <a:solidFill>
              <a:srgbClr val="DAE3F3"/>
            </a:solidFill>
            <a:ln w="7937" cap="flat">
              <a:solidFill>
                <a:srgbClr val="172C51"/>
              </a:solidFill>
              <a:prstDash val="solid"/>
              <a:miter/>
            </a:ln>
          </p:spPr>
          <p:txBody>
            <a:bodyPr rtlCol="0" anchor="ctr"/>
            <a:lstStyle/>
            <a:p>
              <a:endParaRPr lang="en-GB"/>
            </a:p>
          </p:txBody>
        </p:sp>
        <p:sp>
          <p:nvSpPr>
            <p:cNvPr id="25" name="TextBox 24">
              <a:extLst>
                <a:ext uri="{FF2B5EF4-FFF2-40B4-BE49-F238E27FC236}">
                  <a16:creationId xmlns:a16="http://schemas.microsoft.com/office/drawing/2014/main" id="{DE1BCA79-4ADF-4218-BFFD-FD4ACA384795}"/>
                </a:ext>
              </a:extLst>
            </p:cNvPr>
            <p:cNvSpPr txBox="1"/>
            <p:nvPr/>
          </p:nvSpPr>
          <p:spPr>
            <a:xfrm>
              <a:off x="4243023" y="2537351"/>
              <a:ext cx="544830"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Erratic</a:t>
              </a:r>
            </a:p>
          </p:txBody>
        </p:sp>
        <p:sp>
          <p:nvSpPr>
            <p:cNvPr id="26" name="TextBox 25">
              <a:extLst>
                <a:ext uri="{FF2B5EF4-FFF2-40B4-BE49-F238E27FC236}">
                  <a16:creationId xmlns:a16="http://schemas.microsoft.com/office/drawing/2014/main" id="{7AAEFC59-D839-4DBB-9854-71F87A463379}"/>
                </a:ext>
              </a:extLst>
            </p:cNvPr>
            <p:cNvSpPr txBox="1"/>
            <p:nvPr/>
          </p:nvSpPr>
          <p:spPr>
            <a:xfrm>
              <a:off x="4649540" y="2537351"/>
              <a:ext cx="459104"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food</a:t>
              </a:r>
            </a:p>
          </p:txBody>
        </p:sp>
        <p:sp>
          <p:nvSpPr>
            <p:cNvPr id="27" name="TextBox 26">
              <a:extLst>
                <a:ext uri="{FF2B5EF4-FFF2-40B4-BE49-F238E27FC236}">
                  <a16:creationId xmlns:a16="http://schemas.microsoft.com/office/drawing/2014/main" id="{962B49B0-566C-448A-99B6-6A6025295188}"/>
                </a:ext>
              </a:extLst>
            </p:cNvPr>
            <p:cNvSpPr txBox="1"/>
            <p:nvPr/>
          </p:nvSpPr>
          <p:spPr>
            <a:xfrm>
              <a:off x="4949140" y="2537351"/>
              <a:ext cx="592455"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intake,</a:t>
              </a:r>
            </a:p>
          </p:txBody>
        </p:sp>
        <p:sp>
          <p:nvSpPr>
            <p:cNvPr id="28" name="TextBox 27">
              <a:extLst>
                <a:ext uri="{FF2B5EF4-FFF2-40B4-BE49-F238E27FC236}">
                  <a16:creationId xmlns:a16="http://schemas.microsoft.com/office/drawing/2014/main" id="{4A279291-1C6C-4C78-A9A6-155FECDF1EE5}"/>
                </a:ext>
              </a:extLst>
            </p:cNvPr>
            <p:cNvSpPr txBox="1"/>
            <p:nvPr/>
          </p:nvSpPr>
          <p:spPr>
            <a:xfrm>
              <a:off x="4107958" y="2708801"/>
              <a:ext cx="259080"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p</a:t>
              </a:r>
            </a:p>
          </p:txBody>
        </p:sp>
        <p:sp>
          <p:nvSpPr>
            <p:cNvPr id="29" name="TextBox 28">
              <a:extLst>
                <a:ext uri="{FF2B5EF4-FFF2-40B4-BE49-F238E27FC236}">
                  <a16:creationId xmlns:a16="http://schemas.microsoft.com/office/drawing/2014/main" id="{93D976BD-CA54-41A6-BE52-62D5C3BF9C7D}"/>
                </a:ext>
              </a:extLst>
            </p:cNvPr>
            <p:cNvSpPr txBox="1"/>
            <p:nvPr/>
          </p:nvSpPr>
          <p:spPr>
            <a:xfrm>
              <a:off x="4183368" y="2708801"/>
              <a:ext cx="1506855"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oor diet, lack exercise,</a:t>
              </a:r>
            </a:p>
          </p:txBody>
        </p:sp>
        <p:sp>
          <p:nvSpPr>
            <p:cNvPr id="30" name="TextBox 29">
              <a:extLst>
                <a:ext uri="{FF2B5EF4-FFF2-40B4-BE49-F238E27FC236}">
                  <a16:creationId xmlns:a16="http://schemas.microsoft.com/office/drawing/2014/main" id="{E212230F-F927-4991-A512-9DD35C21B2DE}"/>
                </a:ext>
              </a:extLst>
            </p:cNvPr>
            <p:cNvSpPr txBox="1"/>
            <p:nvPr/>
          </p:nvSpPr>
          <p:spPr>
            <a:xfrm>
              <a:off x="4382717" y="2880251"/>
              <a:ext cx="220980"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l</a:t>
              </a:r>
            </a:p>
          </p:txBody>
        </p:sp>
        <p:sp>
          <p:nvSpPr>
            <p:cNvPr id="31" name="TextBox 30">
              <a:extLst>
                <a:ext uri="{FF2B5EF4-FFF2-40B4-BE49-F238E27FC236}">
                  <a16:creationId xmlns:a16="http://schemas.microsoft.com/office/drawing/2014/main" id="{B242558C-1FEB-441A-95CF-97D7006EB4D8}"/>
                </a:ext>
              </a:extLst>
            </p:cNvPr>
            <p:cNvSpPr txBox="1"/>
            <p:nvPr/>
          </p:nvSpPr>
          <p:spPr>
            <a:xfrm>
              <a:off x="4415464" y="2880251"/>
              <a:ext cx="887730"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ack hydratio</a:t>
              </a:r>
            </a:p>
          </p:txBody>
        </p:sp>
        <p:sp>
          <p:nvSpPr>
            <p:cNvPr id="32" name="TextBox 31">
              <a:extLst>
                <a:ext uri="{FF2B5EF4-FFF2-40B4-BE49-F238E27FC236}">
                  <a16:creationId xmlns:a16="http://schemas.microsoft.com/office/drawing/2014/main" id="{D50A1541-11D2-441B-B74B-902DD1349153}"/>
                </a:ext>
              </a:extLst>
            </p:cNvPr>
            <p:cNvSpPr txBox="1"/>
            <p:nvPr/>
          </p:nvSpPr>
          <p:spPr>
            <a:xfrm>
              <a:off x="5122257" y="2880251"/>
              <a:ext cx="259080"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n</a:t>
              </a:r>
            </a:p>
          </p:txBody>
        </p:sp>
        <p:sp>
          <p:nvSpPr>
            <p:cNvPr id="33" name="Freeform: Shape 32">
              <a:extLst>
                <a:ext uri="{FF2B5EF4-FFF2-40B4-BE49-F238E27FC236}">
                  <a16:creationId xmlns:a16="http://schemas.microsoft.com/office/drawing/2014/main" id="{37AD334F-4F7C-4453-8062-C497B7EA1095}"/>
                </a:ext>
              </a:extLst>
            </p:cNvPr>
            <p:cNvSpPr/>
            <p:nvPr/>
          </p:nvSpPr>
          <p:spPr>
            <a:xfrm>
              <a:off x="4381726" y="4540458"/>
              <a:ext cx="1514475" cy="561975"/>
            </a:xfrm>
            <a:custGeom>
              <a:avLst/>
              <a:gdLst>
                <a:gd name="connsiteX0" fmla="*/ 0 w 1514475"/>
                <a:gd name="connsiteY0" fmla="*/ 0 h 561975"/>
                <a:gd name="connsiteX1" fmla="*/ 1514475 w 1514475"/>
                <a:gd name="connsiteY1" fmla="*/ 0 h 561975"/>
                <a:gd name="connsiteX2" fmla="*/ 1514475 w 1514475"/>
                <a:gd name="connsiteY2" fmla="*/ 561975 h 561975"/>
                <a:gd name="connsiteX3" fmla="*/ 0 w 1514475"/>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514475" h="561975">
                  <a:moveTo>
                    <a:pt x="0" y="0"/>
                  </a:moveTo>
                  <a:lnTo>
                    <a:pt x="1514475" y="0"/>
                  </a:lnTo>
                  <a:lnTo>
                    <a:pt x="1514475" y="561975"/>
                  </a:lnTo>
                  <a:lnTo>
                    <a:pt x="0" y="561975"/>
                  </a:lnTo>
                  <a:close/>
                </a:path>
              </a:pathLst>
            </a:custGeom>
            <a:solidFill>
              <a:srgbClr val="DAE3F3"/>
            </a:solidFill>
            <a:ln w="7937" cap="flat">
              <a:solidFill>
                <a:srgbClr val="172C51"/>
              </a:solidFill>
              <a:prstDash val="solid"/>
              <a:miter/>
            </a:ln>
          </p:spPr>
          <p:txBody>
            <a:bodyPr rtlCol="0" anchor="ctr"/>
            <a:lstStyle/>
            <a:p>
              <a:endParaRPr lang="en-GB"/>
            </a:p>
          </p:txBody>
        </p:sp>
        <p:sp>
          <p:nvSpPr>
            <p:cNvPr id="34" name="TextBox 33">
              <a:extLst>
                <a:ext uri="{FF2B5EF4-FFF2-40B4-BE49-F238E27FC236}">
                  <a16:creationId xmlns:a16="http://schemas.microsoft.com/office/drawing/2014/main" id="{B11899BC-979D-4FEC-87D1-CAFE45F9CD35}"/>
                </a:ext>
              </a:extLst>
            </p:cNvPr>
            <p:cNvSpPr txBox="1"/>
            <p:nvPr/>
          </p:nvSpPr>
          <p:spPr>
            <a:xfrm>
              <a:off x="4736180" y="4690001"/>
              <a:ext cx="811530"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Poor sleep</a:t>
              </a:r>
            </a:p>
          </p:txBody>
        </p:sp>
        <p:sp>
          <p:nvSpPr>
            <p:cNvPr id="35" name="Freeform: Shape 34">
              <a:extLst>
                <a:ext uri="{FF2B5EF4-FFF2-40B4-BE49-F238E27FC236}">
                  <a16:creationId xmlns:a16="http://schemas.microsoft.com/office/drawing/2014/main" id="{C7F56221-9825-4A16-A1EA-6CC8488B4ABE}"/>
                </a:ext>
              </a:extLst>
            </p:cNvPr>
            <p:cNvSpPr/>
            <p:nvPr/>
          </p:nvSpPr>
          <p:spPr>
            <a:xfrm>
              <a:off x="6801076" y="2540208"/>
              <a:ext cx="1514475" cy="571500"/>
            </a:xfrm>
            <a:custGeom>
              <a:avLst/>
              <a:gdLst>
                <a:gd name="connsiteX0" fmla="*/ 0 w 1514475"/>
                <a:gd name="connsiteY0" fmla="*/ 0 h 571500"/>
                <a:gd name="connsiteX1" fmla="*/ 1514475 w 1514475"/>
                <a:gd name="connsiteY1" fmla="*/ 0 h 571500"/>
                <a:gd name="connsiteX2" fmla="*/ 1514475 w 1514475"/>
                <a:gd name="connsiteY2" fmla="*/ 571500 h 571500"/>
                <a:gd name="connsiteX3" fmla="*/ 0 w 1514475"/>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1514475" h="571500">
                  <a:moveTo>
                    <a:pt x="0" y="0"/>
                  </a:moveTo>
                  <a:lnTo>
                    <a:pt x="1514475" y="0"/>
                  </a:lnTo>
                  <a:lnTo>
                    <a:pt x="1514475" y="571500"/>
                  </a:lnTo>
                  <a:lnTo>
                    <a:pt x="0" y="571500"/>
                  </a:lnTo>
                  <a:close/>
                </a:path>
              </a:pathLst>
            </a:custGeom>
            <a:solidFill>
              <a:srgbClr val="DAE3F3"/>
            </a:solidFill>
            <a:ln w="7937" cap="flat">
              <a:solidFill>
                <a:srgbClr val="172C51"/>
              </a:solidFill>
              <a:prstDash val="solid"/>
              <a:miter/>
            </a:ln>
          </p:spPr>
          <p:txBody>
            <a:bodyPr rtlCol="0" anchor="ctr"/>
            <a:lstStyle/>
            <a:p>
              <a:endParaRPr lang="en-GB"/>
            </a:p>
          </p:txBody>
        </p:sp>
        <p:sp>
          <p:nvSpPr>
            <p:cNvPr id="36" name="TextBox 35">
              <a:extLst>
                <a:ext uri="{FF2B5EF4-FFF2-40B4-BE49-F238E27FC236}">
                  <a16:creationId xmlns:a16="http://schemas.microsoft.com/office/drawing/2014/main" id="{9A9F0048-BA52-44B4-B36B-8B7C3058B056}"/>
                </a:ext>
              </a:extLst>
            </p:cNvPr>
            <p:cNvSpPr txBox="1"/>
            <p:nvPr/>
          </p:nvSpPr>
          <p:spPr>
            <a:xfrm>
              <a:off x="6899136" y="2604026"/>
              <a:ext cx="1344930"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Family, relationship</a:t>
              </a:r>
            </a:p>
          </p:txBody>
        </p:sp>
        <p:sp>
          <p:nvSpPr>
            <p:cNvPr id="37" name="TextBox 36">
              <a:extLst>
                <a:ext uri="{FF2B5EF4-FFF2-40B4-BE49-F238E27FC236}">
                  <a16:creationId xmlns:a16="http://schemas.microsoft.com/office/drawing/2014/main" id="{CB883619-FA88-4FCC-8967-642F2A43B94A}"/>
                </a:ext>
              </a:extLst>
            </p:cNvPr>
            <p:cNvSpPr txBox="1"/>
            <p:nvPr/>
          </p:nvSpPr>
          <p:spPr>
            <a:xfrm>
              <a:off x="7186353" y="2775476"/>
              <a:ext cx="744855"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problems</a:t>
              </a:r>
            </a:p>
          </p:txBody>
        </p:sp>
        <p:sp>
          <p:nvSpPr>
            <p:cNvPr id="38" name="Freeform: Shape 37">
              <a:extLst>
                <a:ext uri="{FF2B5EF4-FFF2-40B4-BE49-F238E27FC236}">
                  <a16:creationId xmlns:a16="http://schemas.microsoft.com/office/drawing/2014/main" id="{92523534-B585-47FA-8CA8-9F0373D39FAF}"/>
                </a:ext>
              </a:extLst>
            </p:cNvPr>
            <p:cNvSpPr/>
            <p:nvPr/>
          </p:nvSpPr>
          <p:spPr>
            <a:xfrm>
              <a:off x="6972526" y="3645108"/>
              <a:ext cx="1514475" cy="561975"/>
            </a:xfrm>
            <a:custGeom>
              <a:avLst/>
              <a:gdLst>
                <a:gd name="connsiteX0" fmla="*/ 0 w 1514475"/>
                <a:gd name="connsiteY0" fmla="*/ 0 h 561975"/>
                <a:gd name="connsiteX1" fmla="*/ 1514475 w 1514475"/>
                <a:gd name="connsiteY1" fmla="*/ 0 h 561975"/>
                <a:gd name="connsiteX2" fmla="*/ 1514475 w 1514475"/>
                <a:gd name="connsiteY2" fmla="*/ 561975 h 561975"/>
                <a:gd name="connsiteX3" fmla="*/ 0 w 1514475"/>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514475" h="561975">
                  <a:moveTo>
                    <a:pt x="0" y="0"/>
                  </a:moveTo>
                  <a:lnTo>
                    <a:pt x="1514475" y="0"/>
                  </a:lnTo>
                  <a:lnTo>
                    <a:pt x="1514475" y="561975"/>
                  </a:lnTo>
                  <a:lnTo>
                    <a:pt x="0" y="561975"/>
                  </a:lnTo>
                  <a:close/>
                </a:path>
              </a:pathLst>
            </a:custGeom>
            <a:solidFill>
              <a:srgbClr val="DAE3F3"/>
            </a:solidFill>
            <a:ln w="7937" cap="flat">
              <a:solidFill>
                <a:srgbClr val="172C51"/>
              </a:solidFill>
              <a:prstDash val="solid"/>
              <a:miter/>
            </a:ln>
          </p:spPr>
          <p:txBody>
            <a:bodyPr rtlCol="0" anchor="ctr"/>
            <a:lstStyle/>
            <a:p>
              <a:endParaRPr lang="en-GB"/>
            </a:p>
          </p:txBody>
        </p:sp>
        <p:sp>
          <p:nvSpPr>
            <p:cNvPr id="39" name="TextBox 38">
              <a:extLst>
                <a:ext uri="{FF2B5EF4-FFF2-40B4-BE49-F238E27FC236}">
                  <a16:creationId xmlns:a16="http://schemas.microsoft.com/office/drawing/2014/main" id="{07D4ADA3-D959-499C-93F8-9E623B39B642}"/>
                </a:ext>
              </a:extLst>
            </p:cNvPr>
            <p:cNvSpPr txBox="1"/>
            <p:nvPr/>
          </p:nvSpPr>
          <p:spPr>
            <a:xfrm>
              <a:off x="7149158" y="3785126"/>
              <a:ext cx="1173480"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School pressures</a:t>
              </a:r>
            </a:p>
          </p:txBody>
        </p:sp>
        <p:sp>
          <p:nvSpPr>
            <p:cNvPr id="40" name="Freeform: Shape 39">
              <a:extLst>
                <a:ext uri="{FF2B5EF4-FFF2-40B4-BE49-F238E27FC236}">
                  <a16:creationId xmlns:a16="http://schemas.microsoft.com/office/drawing/2014/main" id="{C9275EF3-FFB5-48E2-BB70-D20E55FDB57F}"/>
                </a:ext>
              </a:extLst>
            </p:cNvPr>
            <p:cNvSpPr/>
            <p:nvPr/>
          </p:nvSpPr>
          <p:spPr>
            <a:xfrm>
              <a:off x="3648301" y="5350083"/>
              <a:ext cx="5238750" cy="561975"/>
            </a:xfrm>
            <a:custGeom>
              <a:avLst/>
              <a:gdLst>
                <a:gd name="connsiteX0" fmla="*/ 0 w 5238750"/>
                <a:gd name="connsiteY0" fmla="*/ 0 h 561975"/>
                <a:gd name="connsiteX1" fmla="*/ 5238750 w 5238750"/>
                <a:gd name="connsiteY1" fmla="*/ 0 h 561975"/>
                <a:gd name="connsiteX2" fmla="*/ 5238750 w 5238750"/>
                <a:gd name="connsiteY2" fmla="*/ 561975 h 561975"/>
                <a:gd name="connsiteX3" fmla="*/ 0 w 5238750"/>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5238750" h="561975">
                  <a:moveTo>
                    <a:pt x="0" y="0"/>
                  </a:moveTo>
                  <a:lnTo>
                    <a:pt x="5238750" y="0"/>
                  </a:lnTo>
                  <a:lnTo>
                    <a:pt x="5238750" y="561975"/>
                  </a:lnTo>
                  <a:lnTo>
                    <a:pt x="0" y="561975"/>
                  </a:lnTo>
                  <a:close/>
                </a:path>
              </a:pathLst>
            </a:custGeom>
            <a:solidFill>
              <a:srgbClr val="F8CBAD"/>
            </a:solidFill>
            <a:ln w="7937" cap="flat">
              <a:solidFill>
                <a:srgbClr val="172C51"/>
              </a:solidFill>
              <a:prstDash val="solid"/>
              <a:miter/>
            </a:ln>
          </p:spPr>
          <p:txBody>
            <a:bodyPr rtlCol="0" anchor="ctr"/>
            <a:lstStyle/>
            <a:p>
              <a:endParaRPr lang="en-GB"/>
            </a:p>
          </p:txBody>
        </p:sp>
        <p:sp>
          <p:nvSpPr>
            <p:cNvPr id="41" name="TextBox 40">
              <a:extLst>
                <a:ext uri="{FF2B5EF4-FFF2-40B4-BE49-F238E27FC236}">
                  <a16:creationId xmlns:a16="http://schemas.microsoft.com/office/drawing/2014/main" id="{22288F40-145D-4760-B8EE-B67592D1C55B}"/>
                </a:ext>
              </a:extLst>
            </p:cNvPr>
            <p:cNvSpPr txBox="1"/>
            <p:nvPr/>
          </p:nvSpPr>
          <p:spPr>
            <a:xfrm>
              <a:off x="4925605" y="5499626"/>
              <a:ext cx="2892052" cy="369332"/>
            </a:xfrm>
            <a:prstGeom prst="rect">
              <a:avLst/>
            </a:prstGeom>
            <a:noFill/>
          </p:spPr>
          <p:txBody>
            <a:bodyPr wrap="square" rtlCol="0">
              <a:spAutoFit/>
            </a:bodyPr>
            <a:lstStyle/>
            <a:p>
              <a:pPr algn="l"/>
              <a:r>
                <a:rPr lang="en-GB" spc="0" baseline="0" dirty="0">
                  <a:solidFill>
                    <a:srgbClr val="000000"/>
                  </a:solidFill>
                  <a:latin typeface="Calibri"/>
                  <a:ea typeface="Calibri"/>
                  <a:cs typeface="Calibri"/>
                  <a:sym typeface="Calibri"/>
                  <a:rtl val="0"/>
                </a:rPr>
                <a:t>Genetic predisposition</a:t>
              </a:r>
            </a:p>
          </p:txBody>
        </p:sp>
        <p:sp>
          <p:nvSpPr>
            <p:cNvPr id="42" name="Freeform: Shape 41">
              <a:extLst>
                <a:ext uri="{FF2B5EF4-FFF2-40B4-BE49-F238E27FC236}">
                  <a16:creationId xmlns:a16="http://schemas.microsoft.com/office/drawing/2014/main" id="{D4CE9219-2C16-40E9-AD70-EF22B1E3432F}"/>
                </a:ext>
              </a:extLst>
            </p:cNvPr>
            <p:cNvSpPr/>
            <p:nvPr/>
          </p:nvSpPr>
          <p:spPr>
            <a:xfrm>
              <a:off x="6553426" y="4530933"/>
              <a:ext cx="1514475" cy="561975"/>
            </a:xfrm>
            <a:custGeom>
              <a:avLst/>
              <a:gdLst>
                <a:gd name="connsiteX0" fmla="*/ 0 w 1514475"/>
                <a:gd name="connsiteY0" fmla="*/ 0 h 561975"/>
                <a:gd name="connsiteX1" fmla="*/ 1514475 w 1514475"/>
                <a:gd name="connsiteY1" fmla="*/ 0 h 561975"/>
                <a:gd name="connsiteX2" fmla="*/ 1514475 w 1514475"/>
                <a:gd name="connsiteY2" fmla="*/ 561975 h 561975"/>
                <a:gd name="connsiteX3" fmla="*/ 0 w 1514475"/>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514475" h="561975">
                  <a:moveTo>
                    <a:pt x="0" y="0"/>
                  </a:moveTo>
                  <a:lnTo>
                    <a:pt x="1514475" y="0"/>
                  </a:lnTo>
                  <a:lnTo>
                    <a:pt x="1514475" y="561975"/>
                  </a:lnTo>
                  <a:lnTo>
                    <a:pt x="0" y="561975"/>
                  </a:lnTo>
                  <a:close/>
                </a:path>
              </a:pathLst>
            </a:custGeom>
            <a:solidFill>
              <a:srgbClr val="DAE3F3"/>
            </a:solidFill>
            <a:ln w="7937" cap="flat">
              <a:solidFill>
                <a:srgbClr val="172C51"/>
              </a:solidFill>
              <a:prstDash val="solid"/>
              <a:miter/>
            </a:ln>
          </p:spPr>
          <p:txBody>
            <a:bodyPr rtlCol="0" anchor="ctr"/>
            <a:lstStyle/>
            <a:p>
              <a:endParaRPr lang="en-GB"/>
            </a:p>
          </p:txBody>
        </p:sp>
        <p:sp>
          <p:nvSpPr>
            <p:cNvPr id="43" name="TextBox 42">
              <a:extLst>
                <a:ext uri="{FF2B5EF4-FFF2-40B4-BE49-F238E27FC236}">
                  <a16:creationId xmlns:a16="http://schemas.microsoft.com/office/drawing/2014/main" id="{3A01D4FC-055C-48D5-8F85-780A5CDA9F13}"/>
                </a:ext>
              </a:extLst>
            </p:cNvPr>
            <p:cNvSpPr txBox="1"/>
            <p:nvPr/>
          </p:nvSpPr>
          <p:spPr>
            <a:xfrm>
              <a:off x="6984785" y="4670951"/>
              <a:ext cx="659129"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Bullying</a:t>
              </a:r>
            </a:p>
          </p:txBody>
        </p:sp>
        <p:sp>
          <p:nvSpPr>
            <p:cNvPr id="44" name="TextBox 43">
              <a:extLst>
                <a:ext uri="{FF2B5EF4-FFF2-40B4-BE49-F238E27FC236}">
                  <a16:creationId xmlns:a16="http://schemas.microsoft.com/office/drawing/2014/main" id="{FB0B711E-315E-4593-9DFF-D8520449CDF0}"/>
                </a:ext>
              </a:extLst>
            </p:cNvPr>
            <p:cNvSpPr txBox="1"/>
            <p:nvPr/>
          </p:nvSpPr>
          <p:spPr>
            <a:xfrm>
              <a:off x="3228249" y="1813451"/>
              <a:ext cx="1697355" cy="320040"/>
            </a:xfrm>
            <a:prstGeom prst="rect">
              <a:avLst/>
            </a:prstGeom>
            <a:noFill/>
          </p:spPr>
          <p:txBody>
            <a:bodyPr wrap="none" rtlCol="0">
              <a:spAutoFit/>
            </a:bodyPr>
            <a:lstStyle/>
            <a:p>
              <a:pPr algn="l"/>
              <a:r>
                <a:rPr lang="en-GB" sz="1500" b="1" spc="0" baseline="0" dirty="0">
                  <a:solidFill>
                    <a:srgbClr val="000000"/>
                  </a:solidFill>
                  <a:latin typeface="Calibri"/>
                  <a:ea typeface="Calibri"/>
                  <a:cs typeface="Calibri"/>
                  <a:sym typeface="Calibri"/>
                  <a:rtl val="0"/>
                </a:rPr>
                <a:t>The Complex, inter</a:t>
              </a:r>
            </a:p>
          </p:txBody>
        </p:sp>
        <p:sp>
          <p:nvSpPr>
            <p:cNvPr id="45" name="TextBox 44">
              <a:extLst>
                <a:ext uri="{FF2B5EF4-FFF2-40B4-BE49-F238E27FC236}">
                  <a16:creationId xmlns:a16="http://schemas.microsoft.com/office/drawing/2014/main" id="{9E4361DE-2520-499B-98B7-93AD691BFD1F}"/>
                </a:ext>
              </a:extLst>
            </p:cNvPr>
            <p:cNvSpPr txBox="1"/>
            <p:nvPr/>
          </p:nvSpPr>
          <p:spPr>
            <a:xfrm>
              <a:off x="4718359" y="1813451"/>
              <a:ext cx="240030" cy="320040"/>
            </a:xfrm>
            <a:prstGeom prst="rect">
              <a:avLst/>
            </a:prstGeom>
            <a:noFill/>
          </p:spPr>
          <p:txBody>
            <a:bodyPr wrap="none" rtlCol="0">
              <a:spAutoFit/>
            </a:bodyPr>
            <a:lstStyle/>
            <a:p>
              <a:pPr algn="l"/>
              <a:r>
                <a:rPr lang="en-GB" sz="1500" b="1" spc="0" baseline="0">
                  <a:solidFill>
                    <a:srgbClr val="000000"/>
                  </a:solidFill>
                  <a:latin typeface="Calibri"/>
                  <a:ea typeface="Calibri"/>
                  <a:cs typeface="Calibri"/>
                  <a:sym typeface="Calibri"/>
                  <a:rtl val="0"/>
                </a:rPr>
                <a:t>-</a:t>
              </a:r>
            </a:p>
          </p:txBody>
        </p:sp>
        <p:sp>
          <p:nvSpPr>
            <p:cNvPr id="46" name="TextBox 45">
              <a:extLst>
                <a:ext uri="{FF2B5EF4-FFF2-40B4-BE49-F238E27FC236}">
                  <a16:creationId xmlns:a16="http://schemas.microsoft.com/office/drawing/2014/main" id="{D1E6E105-BDA9-440C-A1BE-388108ECC170}"/>
                </a:ext>
              </a:extLst>
            </p:cNvPr>
            <p:cNvSpPr txBox="1"/>
            <p:nvPr/>
          </p:nvSpPr>
          <p:spPr>
            <a:xfrm>
              <a:off x="4776899" y="1813451"/>
              <a:ext cx="4335780" cy="320040"/>
            </a:xfrm>
            <a:prstGeom prst="rect">
              <a:avLst/>
            </a:prstGeom>
            <a:noFill/>
          </p:spPr>
          <p:txBody>
            <a:bodyPr wrap="none" rtlCol="0">
              <a:spAutoFit/>
            </a:bodyPr>
            <a:lstStyle/>
            <a:p>
              <a:pPr algn="l"/>
              <a:r>
                <a:rPr lang="en-GB" sz="1500" b="1" spc="0" baseline="0" dirty="0">
                  <a:solidFill>
                    <a:srgbClr val="000000"/>
                  </a:solidFill>
                  <a:latin typeface="Calibri"/>
                  <a:ea typeface="Calibri"/>
                  <a:cs typeface="Calibri"/>
                  <a:sym typeface="Calibri"/>
                  <a:rtl val="0"/>
                </a:rPr>
                <a:t>related elements involved in problematic headache.</a:t>
              </a:r>
            </a:p>
          </p:txBody>
        </p:sp>
        <p:sp>
          <p:nvSpPr>
            <p:cNvPr id="47" name="TextBox 46">
              <a:extLst>
                <a:ext uri="{FF2B5EF4-FFF2-40B4-BE49-F238E27FC236}">
                  <a16:creationId xmlns:a16="http://schemas.microsoft.com/office/drawing/2014/main" id="{6933914A-6676-44DF-8B17-8A22F1A7D13C}"/>
                </a:ext>
              </a:extLst>
            </p:cNvPr>
            <p:cNvSpPr txBox="1"/>
            <p:nvPr/>
          </p:nvSpPr>
          <p:spPr>
            <a:xfrm>
              <a:off x="3270913" y="2042051"/>
              <a:ext cx="3268980" cy="320040"/>
            </a:xfrm>
            <a:prstGeom prst="rect">
              <a:avLst/>
            </a:prstGeom>
            <a:noFill/>
          </p:spPr>
          <p:txBody>
            <a:bodyPr wrap="none" rtlCol="0">
              <a:spAutoFit/>
            </a:bodyPr>
            <a:lstStyle/>
            <a:p>
              <a:pPr algn="l"/>
              <a:r>
                <a:rPr lang="en-GB" sz="1500" spc="0" baseline="0" dirty="0">
                  <a:solidFill>
                    <a:srgbClr val="000000"/>
                  </a:solidFill>
                  <a:latin typeface="Calibri"/>
                  <a:ea typeface="Calibri"/>
                  <a:cs typeface="Calibri"/>
                  <a:sym typeface="Calibri"/>
                  <a:rtl val="0"/>
                </a:rPr>
                <a:t>Migraine has a strong genetic element.</a:t>
              </a:r>
            </a:p>
          </p:txBody>
        </p:sp>
      </p:grpSp>
      <p:pic>
        <p:nvPicPr>
          <p:cNvPr id="7" name="Picture 6">
            <a:extLst>
              <a:ext uri="{FF2B5EF4-FFF2-40B4-BE49-F238E27FC236}">
                <a16:creationId xmlns:a16="http://schemas.microsoft.com/office/drawing/2014/main" id="{48B5B5FA-4656-499A-BBA0-85F9CFEA57C0}"/>
              </a:ext>
            </a:extLst>
          </p:cNvPr>
          <p:cNvPicPr>
            <a:picLocks noChangeAspect="1"/>
          </p:cNvPicPr>
          <p:nvPr/>
        </p:nvPicPr>
        <p:blipFill>
          <a:blip r:embed="rId3"/>
          <a:stretch>
            <a:fillRect/>
          </a:stretch>
        </p:blipFill>
        <p:spPr>
          <a:xfrm>
            <a:off x="9270360" y="5788007"/>
            <a:ext cx="2680070" cy="684478"/>
          </a:xfrm>
          <a:prstGeom prst="rect">
            <a:avLst/>
          </a:prstGeom>
        </p:spPr>
      </p:pic>
      <p:sp>
        <p:nvSpPr>
          <p:cNvPr id="8" name="Rectangle 7">
            <a:extLst>
              <a:ext uri="{FF2B5EF4-FFF2-40B4-BE49-F238E27FC236}">
                <a16:creationId xmlns:a16="http://schemas.microsoft.com/office/drawing/2014/main" id="{E5B22038-C734-4AD0-B525-211D7C82DC2B}"/>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9" name="Title 1">
            <a:extLst>
              <a:ext uri="{FF2B5EF4-FFF2-40B4-BE49-F238E27FC236}">
                <a16:creationId xmlns:a16="http://schemas.microsoft.com/office/drawing/2014/main" id="{9456764A-843E-47A0-A425-06DABB8D4740}"/>
              </a:ext>
            </a:extLst>
          </p:cNvPr>
          <p:cNvSpPr txBox="1">
            <a:spLocks/>
          </p:cNvSpPr>
          <p:nvPr/>
        </p:nvSpPr>
        <p:spPr>
          <a:xfrm>
            <a:off x="-152401" y="-92404"/>
            <a:ext cx="12192000" cy="807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3600" dirty="0">
              <a:solidFill>
                <a:srgbClr val="0E3636"/>
              </a:solidFill>
              <a:latin typeface="Garet Heavy" pitchFamily="2" charset="0"/>
            </a:endParaRPr>
          </a:p>
        </p:txBody>
      </p:sp>
      <p:sp>
        <p:nvSpPr>
          <p:cNvPr id="10" name="Rectangle 9">
            <a:extLst>
              <a:ext uri="{FF2B5EF4-FFF2-40B4-BE49-F238E27FC236}">
                <a16:creationId xmlns:a16="http://schemas.microsoft.com/office/drawing/2014/main" id="{86DC0B40-65F2-4177-B457-3DC6D2964258}"/>
              </a:ext>
            </a:extLst>
          </p:cNvPr>
          <p:cNvSpPr/>
          <p:nvPr/>
        </p:nvSpPr>
        <p:spPr>
          <a:xfrm>
            <a:off x="-1" y="-6667"/>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a:extLst>
              <a:ext uri="{FF2B5EF4-FFF2-40B4-BE49-F238E27FC236}">
                <a16:creationId xmlns:a16="http://schemas.microsoft.com/office/drawing/2014/main" id="{6F8010D1-334F-40F4-982C-4C07F7DD3D26}"/>
              </a:ext>
            </a:extLst>
          </p:cNvPr>
          <p:cNvSpPr txBox="1">
            <a:spLocks/>
          </p:cNvSpPr>
          <p:nvPr/>
        </p:nvSpPr>
        <p:spPr>
          <a:xfrm>
            <a:off x="-1" y="59996"/>
            <a:ext cx="12192000" cy="807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rgbClr val="0E3636"/>
                </a:solidFill>
                <a:latin typeface="Garet Heavy" pitchFamily="2" charset="0"/>
              </a:rPr>
              <a:t>Headache and Wellbeing</a:t>
            </a:r>
          </a:p>
        </p:txBody>
      </p:sp>
      <p:sp>
        <p:nvSpPr>
          <p:cNvPr id="13" name="Arrow: Pentagon 12">
            <a:extLst>
              <a:ext uri="{FF2B5EF4-FFF2-40B4-BE49-F238E27FC236}">
                <a16:creationId xmlns:a16="http://schemas.microsoft.com/office/drawing/2014/main" id="{7C65C522-F0A3-43F1-8D8F-C92D6A996747}"/>
              </a:ext>
            </a:extLst>
          </p:cNvPr>
          <p:cNvSpPr/>
          <p:nvPr/>
        </p:nvSpPr>
        <p:spPr>
          <a:xfrm>
            <a:off x="0" y="893554"/>
            <a:ext cx="2452914" cy="516830"/>
          </a:xfrm>
          <a:prstGeom prst="homePlate">
            <a:avLst/>
          </a:prstGeom>
          <a:solidFill>
            <a:srgbClr val="2E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Garet Heavy" pitchFamily="2" charset="0"/>
              </a:rPr>
              <a:t>Information</a:t>
            </a:r>
          </a:p>
        </p:txBody>
      </p:sp>
    </p:spTree>
    <p:extLst>
      <p:ext uri="{BB962C8B-B14F-4D97-AF65-F5344CB8AC3E}">
        <p14:creationId xmlns:p14="http://schemas.microsoft.com/office/powerpoint/2010/main" val="2006428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19AC9E7-A540-4A3E-1718-CF4A3EC70B18}"/>
              </a:ext>
            </a:extLst>
          </p:cNvPr>
          <p:cNvGraphicFramePr>
            <a:graphicFrameLocks noGrp="1"/>
          </p:cNvGraphicFramePr>
          <p:nvPr>
            <p:extLst>
              <p:ext uri="{D42A27DB-BD31-4B8C-83A1-F6EECF244321}">
                <p14:modId xmlns:p14="http://schemas.microsoft.com/office/powerpoint/2010/main" val="3381119471"/>
              </p:ext>
            </p:extLst>
          </p:nvPr>
        </p:nvGraphicFramePr>
        <p:xfrm>
          <a:off x="967153" y="808891"/>
          <a:ext cx="10427676" cy="5516250"/>
        </p:xfrm>
        <a:graphic>
          <a:graphicData uri="http://schemas.openxmlformats.org/drawingml/2006/table">
            <a:tbl>
              <a:tblPr firstRow="1" firstCol="1" bandRow="1">
                <a:tableStyleId>{5C22544A-7EE6-4342-B048-85BDC9FD1C3A}</a:tableStyleId>
              </a:tblPr>
              <a:tblGrid>
                <a:gridCol w="2606919">
                  <a:extLst>
                    <a:ext uri="{9D8B030D-6E8A-4147-A177-3AD203B41FA5}">
                      <a16:colId xmlns:a16="http://schemas.microsoft.com/office/drawing/2014/main" val="2784390656"/>
                    </a:ext>
                  </a:extLst>
                </a:gridCol>
                <a:gridCol w="2606919">
                  <a:extLst>
                    <a:ext uri="{9D8B030D-6E8A-4147-A177-3AD203B41FA5}">
                      <a16:colId xmlns:a16="http://schemas.microsoft.com/office/drawing/2014/main" val="806886290"/>
                    </a:ext>
                  </a:extLst>
                </a:gridCol>
                <a:gridCol w="2606919">
                  <a:extLst>
                    <a:ext uri="{9D8B030D-6E8A-4147-A177-3AD203B41FA5}">
                      <a16:colId xmlns:a16="http://schemas.microsoft.com/office/drawing/2014/main" val="684830327"/>
                    </a:ext>
                  </a:extLst>
                </a:gridCol>
                <a:gridCol w="2606919">
                  <a:extLst>
                    <a:ext uri="{9D8B030D-6E8A-4147-A177-3AD203B41FA5}">
                      <a16:colId xmlns:a16="http://schemas.microsoft.com/office/drawing/2014/main" val="3974752192"/>
                    </a:ext>
                  </a:extLst>
                </a:gridCol>
              </a:tblGrid>
              <a:tr h="2400658">
                <a:tc>
                  <a:txBody>
                    <a:bodyPr/>
                    <a:lstStyle/>
                    <a:p>
                      <a:pPr algn="ctr">
                        <a:lnSpc>
                          <a:spcPct val="150000"/>
                        </a:lnSpc>
                        <a:spcAft>
                          <a:spcPts val="1000"/>
                        </a:spcAft>
                      </a:pPr>
                      <a:r>
                        <a:rPr lang="en-GB" sz="2400" dirty="0">
                          <a:effectLst/>
                        </a:rPr>
                        <a:t>Disorder</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GB" sz="2400" dirty="0">
                          <a:effectLst/>
                        </a:rPr>
                        <a:t>No headache</a:t>
                      </a:r>
                    </a:p>
                    <a:p>
                      <a:pPr algn="ctr">
                        <a:lnSpc>
                          <a:spcPct val="150000"/>
                        </a:lnSpc>
                        <a:spcAft>
                          <a:spcPts val="1000"/>
                        </a:spcAft>
                      </a:pPr>
                      <a:r>
                        <a:rPr lang="en-GB" sz="2400" dirty="0">
                          <a:effectLst/>
                        </a:rPr>
                        <a:t>% of young people with a problem</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GB" sz="2400">
                          <a:effectLst/>
                        </a:rPr>
                        <a:t>Tension headache</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GB" sz="2400">
                          <a:effectLst/>
                        </a:rPr>
                        <a:t>Migraine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0734839"/>
                  </a:ext>
                </a:extLst>
              </a:tr>
              <a:tr h="1034442">
                <a:tc>
                  <a:txBody>
                    <a:bodyPr/>
                    <a:lstStyle/>
                    <a:p>
                      <a:pPr algn="ctr">
                        <a:lnSpc>
                          <a:spcPct val="150000"/>
                        </a:lnSpc>
                        <a:spcAft>
                          <a:spcPts val="1000"/>
                        </a:spcAft>
                      </a:pPr>
                      <a:r>
                        <a:rPr lang="en-GB" sz="2400">
                          <a:effectLst/>
                        </a:rPr>
                        <a:t>Depression disorders</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GB" sz="2400" dirty="0">
                          <a:effectLst/>
                        </a:rPr>
                        <a:t>12%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GB" sz="2400">
                          <a:effectLst/>
                        </a:rPr>
                        <a:t>20%</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GB" sz="2400">
                          <a:effectLst/>
                        </a:rPr>
                        <a:t>27%</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7218572"/>
                  </a:ext>
                </a:extLst>
              </a:tr>
              <a:tr h="1034442">
                <a:tc>
                  <a:txBody>
                    <a:bodyPr/>
                    <a:lstStyle/>
                    <a:p>
                      <a:pPr algn="ctr">
                        <a:lnSpc>
                          <a:spcPct val="150000"/>
                        </a:lnSpc>
                        <a:spcAft>
                          <a:spcPts val="1000"/>
                        </a:spcAft>
                      </a:pPr>
                      <a:r>
                        <a:rPr lang="en-GB" sz="2400">
                          <a:effectLst/>
                        </a:rPr>
                        <a:t>Anxiety disorders</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GB" sz="2400" dirty="0">
                          <a:effectLst/>
                        </a:rPr>
                        <a:t>17%</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GB" sz="2400" dirty="0">
                          <a:effectLst/>
                        </a:rPr>
                        <a:t>26%</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GB" sz="2400">
                          <a:effectLst/>
                        </a:rPr>
                        <a:t>30%</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0704063"/>
                  </a:ext>
                </a:extLst>
              </a:tr>
              <a:tr h="1034442">
                <a:tc>
                  <a:txBody>
                    <a:bodyPr/>
                    <a:lstStyle/>
                    <a:p>
                      <a:pPr algn="ctr">
                        <a:lnSpc>
                          <a:spcPct val="150000"/>
                        </a:lnSpc>
                        <a:spcAft>
                          <a:spcPts val="1000"/>
                        </a:spcAft>
                      </a:pPr>
                      <a:r>
                        <a:rPr lang="en-GB" sz="2400">
                          <a:effectLst/>
                        </a:rPr>
                        <a:t>Anxiety and depression</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GB" sz="2400">
                          <a:effectLst/>
                        </a:rPr>
                        <a:t>5%</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GB" sz="2400" dirty="0">
                          <a:effectLst/>
                        </a:rPr>
                        <a:t>9%</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GB" sz="2400" dirty="0">
                          <a:effectLst/>
                        </a:rPr>
                        <a:t>11%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9250527"/>
                  </a:ext>
                </a:extLst>
              </a:tr>
            </a:tbl>
          </a:graphicData>
        </a:graphic>
      </p:graphicFrame>
    </p:spTree>
    <p:extLst>
      <p:ext uri="{BB962C8B-B14F-4D97-AF65-F5344CB8AC3E}">
        <p14:creationId xmlns:p14="http://schemas.microsoft.com/office/powerpoint/2010/main" val="3378479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F7C562-3E8A-4FBB-853E-E63763CA705B}"/>
              </a:ext>
            </a:extLst>
          </p:cNvPr>
          <p:cNvSpPr/>
          <p:nvPr/>
        </p:nvSpPr>
        <p:spPr>
          <a:xfrm>
            <a:off x="0" y="0"/>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6CEDDBE-4FFB-4716-9676-8E66CCB13601}"/>
              </a:ext>
            </a:extLst>
          </p:cNvPr>
          <p:cNvSpPr>
            <a:spLocks noGrp="1"/>
          </p:cNvSpPr>
          <p:nvPr>
            <p:ph type="title"/>
          </p:nvPr>
        </p:nvSpPr>
        <p:spPr>
          <a:xfrm>
            <a:off x="0" y="-161870"/>
            <a:ext cx="12192000" cy="1325563"/>
          </a:xfrm>
        </p:spPr>
        <p:txBody>
          <a:bodyPr>
            <a:normAutofit/>
          </a:bodyPr>
          <a:lstStyle/>
          <a:p>
            <a:pPr algn="ctr"/>
            <a:r>
              <a:rPr lang="en-GB" sz="3600" dirty="0">
                <a:solidFill>
                  <a:srgbClr val="0E3636"/>
                </a:solidFill>
                <a:latin typeface="Garet Heavy" pitchFamily="2" charset="0"/>
              </a:rPr>
              <a:t>Understanding Stress</a:t>
            </a:r>
          </a:p>
        </p:txBody>
      </p:sp>
      <p:pic>
        <p:nvPicPr>
          <p:cNvPr id="5" name="Picture 4">
            <a:extLst>
              <a:ext uri="{FF2B5EF4-FFF2-40B4-BE49-F238E27FC236}">
                <a16:creationId xmlns:a16="http://schemas.microsoft.com/office/drawing/2014/main" id="{BEC3F006-4AFB-42A2-9AB9-1B2DCB4812F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51821" y1="49580" x2="51821" y2="49580"/>
                      </a14:backgroundRemoval>
                    </a14:imgEffect>
                  </a14:imgLayer>
                </a14:imgProps>
              </a:ext>
            </a:extLst>
          </a:blip>
          <a:stretch>
            <a:fillRect/>
          </a:stretch>
        </p:blipFill>
        <p:spPr>
          <a:xfrm>
            <a:off x="10925935" y="730051"/>
            <a:ext cx="1024495" cy="1024495"/>
          </a:xfrm>
          <a:prstGeom prst="rect">
            <a:avLst/>
          </a:prstGeom>
        </p:spPr>
      </p:pic>
      <p:pic>
        <p:nvPicPr>
          <p:cNvPr id="6" name="Picture 5">
            <a:extLst>
              <a:ext uri="{FF2B5EF4-FFF2-40B4-BE49-F238E27FC236}">
                <a16:creationId xmlns:a16="http://schemas.microsoft.com/office/drawing/2014/main" id="{210F892C-B272-4DF7-A41B-9FC89623BD9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3697" y1="33193" x2="43697" y2="33193"/>
                        <a14:foregroundMark x1="40476" y1="15546" x2="40476" y2="15546"/>
                        <a14:foregroundMark x1="30952" y1="86134" x2="30952" y2="86134"/>
                      </a14:backgroundRemoval>
                    </a14:imgEffect>
                  </a14:imgLayer>
                </a14:imgProps>
              </a:ext>
            </a:extLst>
          </a:blip>
          <a:stretch>
            <a:fillRect/>
          </a:stretch>
        </p:blipFill>
        <p:spPr>
          <a:xfrm>
            <a:off x="10925935" y="1754546"/>
            <a:ext cx="986758" cy="986758"/>
          </a:xfrm>
          <a:prstGeom prst="rect">
            <a:avLst/>
          </a:prstGeom>
        </p:spPr>
      </p:pic>
      <p:pic>
        <p:nvPicPr>
          <p:cNvPr id="7" name="Picture 6">
            <a:extLst>
              <a:ext uri="{FF2B5EF4-FFF2-40B4-BE49-F238E27FC236}">
                <a16:creationId xmlns:a16="http://schemas.microsoft.com/office/drawing/2014/main" id="{BB52518A-E3E1-46D6-8C0A-20571A3A9A36}"/>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60364" y1="41877" x2="60364" y2="41877"/>
                        <a14:foregroundMark x1="51541" y1="40336" x2="36975" y2="41877"/>
                        <a14:foregroundMark x1="73669" y1="44818" x2="28151" y2="44818"/>
                        <a14:foregroundMark x1="56022" y1="37395" x2="36975" y2="37395"/>
                        <a14:foregroundMark x1="58964" y1="59384" x2="34034" y2="59384"/>
                        <a14:foregroundMark x1="69188" y1="59384" x2="63305" y2="59384"/>
                        <a14:foregroundMark x1="34034" y1="59384" x2="34034" y2="59384"/>
                        <a14:foregroundMark x1="45798" y1="66807" x2="45798" y2="66807"/>
                      </a14:backgroundRemoval>
                    </a14:imgEffect>
                  </a14:imgLayer>
                </a14:imgProps>
              </a:ext>
            </a:extLst>
          </a:blip>
          <a:stretch>
            <a:fillRect/>
          </a:stretch>
        </p:blipFill>
        <p:spPr>
          <a:xfrm>
            <a:off x="10728319" y="2434078"/>
            <a:ext cx="1419726" cy="1419726"/>
          </a:xfrm>
          <a:prstGeom prst="rect">
            <a:avLst/>
          </a:prstGeom>
        </p:spPr>
      </p:pic>
      <p:pic>
        <p:nvPicPr>
          <p:cNvPr id="8" name="Picture 7">
            <a:extLst>
              <a:ext uri="{FF2B5EF4-FFF2-40B4-BE49-F238E27FC236}">
                <a16:creationId xmlns:a16="http://schemas.microsoft.com/office/drawing/2014/main" id="{66622A56-9C1F-42D0-9C21-108F6AC15FF8}"/>
              </a:ext>
            </a:extLst>
          </p:cNvPr>
          <p:cNvPicPr>
            <a:picLocks noChangeAspect="1"/>
          </p:cNvPicPr>
          <p:nvPr/>
        </p:nvPicPr>
        <p:blipFill>
          <a:blip r:embed="rId9">
            <a:duotone>
              <a:prstClr val="black"/>
              <a:srgbClr val="0E3636">
                <a:tint val="45000"/>
                <a:satMod val="400000"/>
              </a:srgbClr>
            </a:duotone>
            <a:extLst>
              <a:ext uri="{BEBA8EAE-BF5A-486C-A8C5-ECC9F3942E4B}">
                <a14:imgProps xmlns:a14="http://schemas.microsoft.com/office/drawing/2010/main">
                  <a14:imgLayer r:embed="rId10">
                    <a14:imgEffect>
                      <a14:backgroundRemoval t="10000" b="90000" l="10000" r="90000">
                        <a14:foregroundMark x1="22269" y1="72549" x2="22269" y2="72549"/>
                        <a14:foregroundMark x1="76611" y1="25630" x2="76611" y2="25630"/>
                        <a14:foregroundMark x1="67787" y1="40336" x2="67787" y2="40336"/>
                        <a14:foregroundMark x1="58964" y1="34454" x2="58964" y2="34454"/>
                      </a14:backgroundRemoval>
                    </a14:imgEffect>
                  </a14:imgLayer>
                </a14:imgProps>
              </a:ext>
            </a:extLst>
          </a:blip>
          <a:stretch>
            <a:fillRect/>
          </a:stretch>
        </p:blipFill>
        <p:spPr>
          <a:xfrm>
            <a:off x="10985479" y="4642409"/>
            <a:ext cx="1084530" cy="1084530"/>
          </a:xfrm>
          <a:prstGeom prst="rect">
            <a:avLst/>
          </a:prstGeom>
        </p:spPr>
      </p:pic>
      <p:pic>
        <p:nvPicPr>
          <p:cNvPr id="9" name="Picture 8">
            <a:extLst>
              <a:ext uri="{FF2B5EF4-FFF2-40B4-BE49-F238E27FC236}">
                <a16:creationId xmlns:a16="http://schemas.microsoft.com/office/drawing/2014/main" id="{7DFE9D50-5717-4BF9-BA34-B6BE64A41FB3}"/>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foregroundMark x1="77567" y1="28343" x2="77567" y2="28343"/>
                      </a14:backgroundRemoval>
                    </a14:imgEffect>
                    <a14:imgEffect>
                      <a14:saturation sat="0"/>
                    </a14:imgEffect>
                  </a14:imgLayer>
                </a14:imgProps>
              </a:ext>
            </a:extLst>
          </a:blip>
          <a:stretch>
            <a:fillRect/>
          </a:stretch>
        </p:blipFill>
        <p:spPr>
          <a:xfrm>
            <a:off x="10728319" y="3373955"/>
            <a:ext cx="1486965" cy="1485483"/>
          </a:xfrm>
          <a:prstGeom prst="rect">
            <a:avLst/>
          </a:prstGeom>
        </p:spPr>
      </p:pic>
      <p:pic>
        <p:nvPicPr>
          <p:cNvPr id="17" name="Picture 16">
            <a:extLst>
              <a:ext uri="{FF2B5EF4-FFF2-40B4-BE49-F238E27FC236}">
                <a16:creationId xmlns:a16="http://schemas.microsoft.com/office/drawing/2014/main" id="{78F093F5-D8CB-4411-BEA2-9256348509A4}"/>
              </a:ext>
            </a:extLst>
          </p:cNvPr>
          <p:cNvPicPr>
            <a:picLocks noChangeAspect="1"/>
          </p:cNvPicPr>
          <p:nvPr/>
        </p:nvPicPr>
        <p:blipFill>
          <a:blip r:embed="rId13"/>
          <a:stretch>
            <a:fillRect/>
          </a:stretch>
        </p:blipFill>
        <p:spPr>
          <a:xfrm>
            <a:off x="9270360" y="5788007"/>
            <a:ext cx="2680070" cy="684478"/>
          </a:xfrm>
          <a:prstGeom prst="rect">
            <a:avLst/>
          </a:prstGeom>
        </p:spPr>
      </p:pic>
      <p:sp>
        <p:nvSpPr>
          <p:cNvPr id="18" name="Rectangle 17">
            <a:extLst>
              <a:ext uri="{FF2B5EF4-FFF2-40B4-BE49-F238E27FC236}">
                <a16:creationId xmlns:a16="http://schemas.microsoft.com/office/drawing/2014/main" id="{70CDDF45-05EC-4DD0-818C-DD7D39B64FE9}"/>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19" name="Arrow: Pentagon 18">
            <a:extLst>
              <a:ext uri="{FF2B5EF4-FFF2-40B4-BE49-F238E27FC236}">
                <a16:creationId xmlns:a16="http://schemas.microsoft.com/office/drawing/2014/main" id="{EFDFEA7B-CCDE-47EA-975C-C4FB232D61FC}"/>
              </a:ext>
            </a:extLst>
          </p:cNvPr>
          <p:cNvSpPr/>
          <p:nvPr/>
        </p:nvSpPr>
        <p:spPr>
          <a:xfrm>
            <a:off x="0" y="893554"/>
            <a:ext cx="1816100" cy="516830"/>
          </a:xfrm>
          <a:prstGeom prst="homePlate">
            <a:avLst/>
          </a:prstGeom>
          <a:solidFill>
            <a:srgbClr val="2E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Garet Heavy" pitchFamily="2" charset="0"/>
              </a:rPr>
              <a:t>Starter</a:t>
            </a:r>
          </a:p>
        </p:txBody>
      </p:sp>
      <p:pic>
        <p:nvPicPr>
          <p:cNvPr id="20" name="Picture 19">
            <a:extLst>
              <a:ext uri="{FF2B5EF4-FFF2-40B4-BE49-F238E27FC236}">
                <a16:creationId xmlns:a16="http://schemas.microsoft.com/office/drawing/2014/main" id="{422E3924-2770-4CAE-B9E5-C333F079A9F7}"/>
              </a:ext>
            </a:extLst>
          </p:cNvPr>
          <p:cNvPicPr>
            <a:picLocks noChangeAspect="1"/>
          </p:cNvPicPr>
          <p:nvPr/>
        </p:nvPicPr>
        <p:blipFill>
          <a:blip r:embed="rId14"/>
          <a:stretch>
            <a:fillRect/>
          </a:stretch>
        </p:blipFill>
        <p:spPr>
          <a:xfrm>
            <a:off x="231263" y="1631253"/>
            <a:ext cx="4637441" cy="2898401"/>
          </a:xfrm>
          <a:prstGeom prst="rect">
            <a:avLst/>
          </a:prstGeom>
        </p:spPr>
      </p:pic>
      <p:sp>
        <p:nvSpPr>
          <p:cNvPr id="21" name="Rectangle 20">
            <a:extLst>
              <a:ext uri="{FF2B5EF4-FFF2-40B4-BE49-F238E27FC236}">
                <a16:creationId xmlns:a16="http://schemas.microsoft.com/office/drawing/2014/main" id="{5026202C-AF91-488C-8AE8-0C94E8F12518}"/>
              </a:ext>
            </a:extLst>
          </p:cNvPr>
          <p:cNvSpPr/>
          <p:nvPr/>
        </p:nvSpPr>
        <p:spPr>
          <a:xfrm>
            <a:off x="231264" y="4600848"/>
            <a:ext cx="4637440" cy="1200329"/>
          </a:xfrm>
          <a:prstGeom prst="rect">
            <a:avLst/>
          </a:prstGeom>
        </p:spPr>
        <p:txBody>
          <a:bodyPr wrap="square">
            <a:spAutoFit/>
          </a:bodyPr>
          <a:lstStyle/>
          <a:p>
            <a:pPr algn="just"/>
            <a:r>
              <a:rPr lang="en-GB" b="1" dirty="0"/>
              <a:t>Stress</a:t>
            </a:r>
            <a:r>
              <a:rPr lang="en-GB" dirty="0"/>
              <a:t> is the body's response to any demand or challenge. It can be caused by various factors, including schoolwork, relationships, or major life changes.</a:t>
            </a:r>
          </a:p>
        </p:txBody>
      </p:sp>
      <p:sp>
        <p:nvSpPr>
          <p:cNvPr id="22" name="TextBox 21">
            <a:extLst>
              <a:ext uri="{FF2B5EF4-FFF2-40B4-BE49-F238E27FC236}">
                <a16:creationId xmlns:a16="http://schemas.microsoft.com/office/drawing/2014/main" id="{E9C78E21-F7E8-44E3-AD0F-2C2A8DFBB48B}"/>
              </a:ext>
            </a:extLst>
          </p:cNvPr>
          <p:cNvSpPr txBox="1"/>
          <p:nvPr/>
        </p:nvSpPr>
        <p:spPr>
          <a:xfrm>
            <a:off x="6934189" y="2174445"/>
            <a:ext cx="3169671" cy="1938992"/>
          </a:xfrm>
          <a:prstGeom prst="rect">
            <a:avLst/>
          </a:prstGeom>
          <a:noFill/>
        </p:spPr>
        <p:txBody>
          <a:bodyPr wrap="square" rtlCol="0">
            <a:spAutoFit/>
          </a:bodyPr>
          <a:lstStyle/>
          <a:p>
            <a:r>
              <a:rPr lang="en-GB" sz="4000" dirty="0"/>
              <a:t>How does stress make you feel?</a:t>
            </a:r>
          </a:p>
        </p:txBody>
      </p:sp>
    </p:spTree>
    <p:extLst>
      <p:ext uri="{BB962C8B-B14F-4D97-AF65-F5344CB8AC3E}">
        <p14:creationId xmlns:p14="http://schemas.microsoft.com/office/powerpoint/2010/main" val="2010448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075A152-3533-4C21-9A27-0405E41FD6E6}"/>
              </a:ext>
            </a:extLst>
          </p:cNvPr>
          <p:cNvSpPr/>
          <p:nvPr/>
        </p:nvSpPr>
        <p:spPr>
          <a:xfrm>
            <a:off x="0" y="0"/>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891FD91D-0D59-48D4-81E2-95F7601FEA14}"/>
              </a:ext>
            </a:extLst>
          </p:cNvPr>
          <p:cNvPicPr>
            <a:picLocks noChangeAspect="1"/>
          </p:cNvPicPr>
          <p:nvPr/>
        </p:nvPicPr>
        <p:blipFill>
          <a:blip r:embed="rId3"/>
          <a:stretch>
            <a:fillRect/>
          </a:stretch>
        </p:blipFill>
        <p:spPr>
          <a:xfrm>
            <a:off x="9270360" y="5788007"/>
            <a:ext cx="2680070" cy="684478"/>
          </a:xfrm>
          <a:prstGeom prst="rect">
            <a:avLst/>
          </a:prstGeom>
        </p:spPr>
      </p:pic>
      <p:sp>
        <p:nvSpPr>
          <p:cNvPr id="8" name="Rectangle 7">
            <a:extLst>
              <a:ext uri="{FF2B5EF4-FFF2-40B4-BE49-F238E27FC236}">
                <a16:creationId xmlns:a16="http://schemas.microsoft.com/office/drawing/2014/main" id="{DC4055BE-5B0C-4CB9-9BD2-BB63943270CD}"/>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10" name="Title 1">
            <a:extLst>
              <a:ext uri="{FF2B5EF4-FFF2-40B4-BE49-F238E27FC236}">
                <a16:creationId xmlns:a16="http://schemas.microsoft.com/office/drawing/2014/main" id="{E492661C-72ED-47F7-9EBD-5298615340BC}"/>
              </a:ext>
            </a:extLst>
          </p:cNvPr>
          <p:cNvSpPr txBox="1">
            <a:spLocks/>
          </p:cNvSpPr>
          <p:nvPr/>
        </p:nvSpPr>
        <p:spPr>
          <a:xfrm>
            <a:off x="0" y="-161870"/>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rgbClr val="0E3636"/>
                </a:solidFill>
                <a:latin typeface="Garet Heavy" pitchFamily="2" charset="0"/>
              </a:rPr>
              <a:t>Types of Stress </a:t>
            </a:r>
          </a:p>
        </p:txBody>
      </p:sp>
      <p:sp>
        <p:nvSpPr>
          <p:cNvPr id="13" name="Arrow: Pentagon 12">
            <a:extLst>
              <a:ext uri="{FF2B5EF4-FFF2-40B4-BE49-F238E27FC236}">
                <a16:creationId xmlns:a16="http://schemas.microsoft.com/office/drawing/2014/main" id="{904465FB-F35B-4DD4-8E9D-05E733324970}"/>
              </a:ext>
            </a:extLst>
          </p:cNvPr>
          <p:cNvSpPr/>
          <p:nvPr/>
        </p:nvSpPr>
        <p:spPr>
          <a:xfrm>
            <a:off x="0" y="893554"/>
            <a:ext cx="1816100" cy="516830"/>
          </a:xfrm>
          <a:prstGeom prst="homePlate">
            <a:avLst/>
          </a:prstGeom>
          <a:solidFill>
            <a:srgbClr val="2E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Garet Heavy" pitchFamily="2" charset="0"/>
              </a:rPr>
              <a:t>Discuss</a:t>
            </a:r>
          </a:p>
        </p:txBody>
      </p:sp>
      <p:sp>
        <p:nvSpPr>
          <p:cNvPr id="6" name="Rectangle 1">
            <a:extLst>
              <a:ext uri="{FF2B5EF4-FFF2-40B4-BE49-F238E27FC236}">
                <a16:creationId xmlns:a16="http://schemas.microsoft.com/office/drawing/2014/main" id="{1964E8E8-89AD-456F-A521-D0691DCAE7D5}"/>
              </a:ext>
            </a:extLst>
          </p:cNvPr>
          <p:cNvSpPr>
            <a:spLocks noChangeArrowheads="1"/>
          </p:cNvSpPr>
          <p:nvPr/>
        </p:nvSpPr>
        <p:spPr bwMode="auto">
          <a:xfrm>
            <a:off x="532538" y="1349249"/>
            <a:ext cx="11417891"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000" b="1" i="0" u="none" strike="noStrike" cap="none" normalizeH="0" baseline="0" dirty="0">
                <a:ln>
                  <a:noFill/>
                </a:ln>
                <a:solidFill>
                  <a:schemeClr val="tx1"/>
                </a:solidFill>
                <a:effectLst/>
                <a:latin typeface="Arial" panose="020B0604020202020204" pitchFamily="34" charset="0"/>
              </a:rPr>
              <a:t>Acute Stress</a:t>
            </a:r>
            <a:r>
              <a:rPr kumimoji="0" lang="en-US" altLang="en-US" sz="3000" b="0" i="0" u="none" strike="noStrike" cap="none" normalizeH="0" baseline="0" dirty="0">
                <a:ln>
                  <a:noFill/>
                </a:ln>
                <a:solidFill>
                  <a:schemeClr val="tx1"/>
                </a:solidFill>
                <a:effectLst/>
                <a:latin typeface="Arial" panose="020B0604020202020204" pitchFamily="34" charset="0"/>
              </a:rPr>
              <a:t>: Short-term stress that goes away quickly (e.g., before a test).</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3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000" b="1" i="0" u="none" strike="noStrike" cap="none" normalizeH="0" baseline="0" dirty="0">
                <a:ln>
                  <a:noFill/>
                </a:ln>
                <a:solidFill>
                  <a:schemeClr val="tx1"/>
                </a:solidFill>
                <a:effectLst/>
                <a:latin typeface="Arial" panose="020B0604020202020204" pitchFamily="34" charset="0"/>
              </a:rPr>
              <a:t>Chronic Stress</a:t>
            </a:r>
            <a:r>
              <a:rPr kumimoji="0" lang="en-US" altLang="en-US" sz="3000" b="0" i="0" u="none" strike="noStrike" cap="none" normalizeH="0" baseline="0" dirty="0">
                <a:ln>
                  <a:noFill/>
                </a:ln>
                <a:solidFill>
                  <a:schemeClr val="tx1"/>
                </a:solidFill>
                <a:effectLst/>
                <a:latin typeface="Arial" panose="020B0604020202020204" pitchFamily="34" charset="0"/>
              </a:rPr>
              <a:t>: Long-term stress that persists over an extended period (e.g., ongoing family problems). </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3000" dirty="0">
              <a:latin typeface="Arial" panose="020B0604020202020204" pitchFamily="34" charset="0"/>
            </a:endParaRPr>
          </a:p>
        </p:txBody>
      </p:sp>
      <p:sp>
        <p:nvSpPr>
          <p:cNvPr id="11" name="Rectangle 10">
            <a:extLst>
              <a:ext uri="{FF2B5EF4-FFF2-40B4-BE49-F238E27FC236}">
                <a16:creationId xmlns:a16="http://schemas.microsoft.com/office/drawing/2014/main" id="{4870E390-392C-4622-9FB3-35DB82D8CD77}"/>
              </a:ext>
            </a:extLst>
          </p:cNvPr>
          <p:cNvSpPr/>
          <p:nvPr/>
        </p:nvSpPr>
        <p:spPr>
          <a:xfrm>
            <a:off x="532538" y="4107976"/>
            <a:ext cx="9111439" cy="1323439"/>
          </a:xfrm>
          <a:prstGeom prst="rect">
            <a:avLst/>
          </a:prstGeom>
          <a:solidFill>
            <a:srgbClr val="2E8686"/>
          </a:solidFill>
        </p:spPr>
        <p:txBody>
          <a:bodyPr wrap="square">
            <a:spAutoFit/>
          </a:bodyPr>
          <a:lstStyle/>
          <a:p>
            <a:pPr lvl="0" algn="ctr" eaLnBrk="0" fontAlgn="base" hangingPunct="0">
              <a:spcBef>
                <a:spcPct val="0"/>
              </a:spcBef>
              <a:spcAft>
                <a:spcPct val="0"/>
              </a:spcAft>
            </a:pPr>
            <a:r>
              <a:rPr lang="en-US" altLang="en-US" sz="4000" dirty="0">
                <a:latin typeface="Arial" panose="020B0604020202020204" pitchFamily="34" charset="0"/>
              </a:rPr>
              <a:t>What impact can stress have on your happiness, health and well being?</a:t>
            </a:r>
          </a:p>
        </p:txBody>
      </p:sp>
    </p:spTree>
    <p:extLst>
      <p:ext uri="{BB962C8B-B14F-4D97-AF65-F5344CB8AC3E}">
        <p14:creationId xmlns:p14="http://schemas.microsoft.com/office/powerpoint/2010/main" val="32782632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673</TotalTime>
  <Words>1563</Words>
  <Application>Microsoft Office PowerPoint</Application>
  <PresentationFormat>Widescreen</PresentationFormat>
  <Paragraphs>221</Paragraphs>
  <Slides>19</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Garet Heavy</vt:lpstr>
      <vt:lpstr>Times New Roman</vt:lpstr>
      <vt:lpstr>Office Theme</vt:lpstr>
      <vt:lpstr>PowerPoint Presentation</vt:lpstr>
      <vt:lpstr>We are learning about headaches, how they impact upon young people and their association with stress and mental wellbeing </vt:lpstr>
      <vt:lpstr>PowerPoint Presentation</vt:lpstr>
      <vt:lpstr>1. Types of Headaches  Tension Headaches: The most common type of headache caused by stress, characterised by a dull, aching pain around the head.  Migraines: Severe headaches that can be triggered by a number of things including stress, involving intense, throbbing pain often accompanied by nausea and sensitivity to light and sound. In some people there can be pins and needles or visual disturbances known as an aura. Lasts between 1 and 4 hours in general. Migraine tends to run in families.   </vt:lpstr>
      <vt:lpstr>PowerPoint Presentation</vt:lpstr>
      <vt:lpstr>PowerPoint Presentation</vt:lpstr>
      <vt:lpstr>PowerPoint Presentation</vt:lpstr>
      <vt:lpstr>Understanding Stress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Sometimes headache is simply fixed</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Where’s your head at?</dc:title>
  <dc:creator>Sarah Sullivan</dc:creator>
  <cp:lastModifiedBy>Emma Darke</cp:lastModifiedBy>
  <cp:revision>25</cp:revision>
  <dcterms:modified xsi:type="dcterms:W3CDTF">2024-12-05T13:45:09Z</dcterms:modified>
</cp:coreProperties>
</file>